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3" r:id="rId4"/>
    <p:sldId id="265" r:id="rId5"/>
    <p:sldId id="297" r:id="rId6"/>
    <p:sldId id="298" r:id="rId7"/>
    <p:sldId id="295" r:id="rId8"/>
    <p:sldId id="296" r:id="rId9"/>
    <p:sldId id="304" r:id="rId10"/>
    <p:sldId id="303" r:id="rId11"/>
    <p:sldId id="299" r:id="rId12"/>
    <p:sldId id="300" r:id="rId13"/>
    <p:sldId id="310" r:id="rId14"/>
    <p:sldId id="311" r:id="rId15"/>
    <p:sldId id="308" r:id="rId16"/>
    <p:sldId id="307" r:id="rId17"/>
    <p:sldId id="314" r:id="rId18"/>
    <p:sldId id="313" r:id="rId19"/>
    <p:sldId id="315" r:id="rId20"/>
    <p:sldId id="316" r:id="rId21"/>
    <p:sldId id="317" r:id="rId22"/>
    <p:sldId id="318" r:id="rId23"/>
    <p:sldId id="305" r:id="rId24"/>
    <p:sldId id="306" r:id="rId25"/>
    <p:sldId id="309" r:id="rId26"/>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5" d="100"/>
          <a:sy n="65" d="100"/>
        </p:scale>
        <p:origin x="8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3DA6-5A98-F898-39E5-76F7C25B14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A2F24726-643A-CCD6-A8D7-31A9D21B70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F13F34D3-3C6B-DCA2-49F1-A28A6EFBE592}"/>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5" name="Footer Placeholder 4">
            <a:extLst>
              <a:ext uri="{FF2B5EF4-FFF2-40B4-BE49-F238E27FC236}">
                <a16:creationId xmlns:a16="http://schemas.microsoft.com/office/drawing/2014/main" id="{1F5B5322-2F48-372C-F1AB-CFAFFDA93AB1}"/>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6565A10-C6E7-139F-B027-E77D3C33FD7E}"/>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35338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1B990-2621-3C7E-DDFE-09A34061611A}"/>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30AE522-7ED6-2128-9F4A-DB7D69254C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C48CAF32-9369-7B6B-AECA-B6F79FED00B9}"/>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5" name="Footer Placeholder 4">
            <a:extLst>
              <a:ext uri="{FF2B5EF4-FFF2-40B4-BE49-F238E27FC236}">
                <a16:creationId xmlns:a16="http://schemas.microsoft.com/office/drawing/2014/main" id="{54B9484A-734C-DF9D-D961-66092981613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71677EC2-2644-DCF3-125F-BA1DC082F5C7}"/>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36812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9E0A94-5A1C-7685-BD3B-FC9CAA0641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D3713CDD-F257-EFB5-8EA3-0C149FE84D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4B39F9C-5404-B715-091A-F3291C912949}"/>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5" name="Footer Placeholder 4">
            <a:extLst>
              <a:ext uri="{FF2B5EF4-FFF2-40B4-BE49-F238E27FC236}">
                <a16:creationId xmlns:a16="http://schemas.microsoft.com/office/drawing/2014/main" id="{50A38CEC-3F45-38AE-B086-5E174EFE7FF4}"/>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E34A4DA-1540-E53B-2463-8AE3AF638A3C}"/>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61367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37F3A-80A4-88AB-C0B9-9B9A7A63E713}"/>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B7DF52E0-41D8-5ED8-1835-9C6B51A291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4CB00AD4-6924-7365-F830-2423E8F3F03B}"/>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5" name="Footer Placeholder 4">
            <a:extLst>
              <a:ext uri="{FF2B5EF4-FFF2-40B4-BE49-F238E27FC236}">
                <a16:creationId xmlns:a16="http://schemas.microsoft.com/office/drawing/2014/main" id="{E60EE4DD-4147-9DC0-537B-2EC49704CB7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AC24799-27A2-CED6-E400-55E63C1F0CE4}"/>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44652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869D-C660-4BA2-BB8D-FC029C1DFB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C7584932-F912-92F1-9146-65C28DF0BB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022449-A079-6234-B269-5870B595E2A4}"/>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5" name="Footer Placeholder 4">
            <a:extLst>
              <a:ext uri="{FF2B5EF4-FFF2-40B4-BE49-F238E27FC236}">
                <a16:creationId xmlns:a16="http://schemas.microsoft.com/office/drawing/2014/main" id="{3EEA91BE-F1D4-B158-D121-AB25FC897FAE}"/>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D516F2B-F05D-5BC6-0AAF-42AD7B500E39}"/>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22047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9CDA4-2400-9F2F-948F-E848AF56DAFC}"/>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E112AC99-2563-718A-D362-6EE8C43AB6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4D13A990-BDDB-0CF0-3566-E527130ADF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2B00F8FC-0604-1015-88E2-5B3B39EDDBF3}"/>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6" name="Footer Placeholder 5">
            <a:extLst>
              <a:ext uri="{FF2B5EF4-FFF2-40B4-BE49-F238E27FC236}">
                <a16:creationId xmlns:a16="http://schemas.microsoft.com/office/drawing/2014/main" id="{6BDEBF7D-4301-DBEA-A8B4-145F10CA405E}"/>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42EDC1DB-2EE8-6F64-B723-C9B366A1A7A0}"/>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403381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12FE5-4F1D-2CEE-3D58-E8CFFB22F192}"/>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5BD93AEB-23A7-3F1F-A2B3-23F08B6B5A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887A1C-477E-18C2-0559-B4A9190142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8CCA160C-1250-BE87-E280-2A9C0B0C62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F94749-2A6A-4651-6F9D-BB9B72B3DA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FEE9A2B0-9A2D-A020-C663-DFC57C160424}"/>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8" name="Footer Placeholder 7">
            <a:extLst>
              <a:ext uri="{FF2B5EF4-FFF2-40B4-BE49-F238E27FC236}">
                <a16:creationId xmlns:a16="http://schemas.microsoft.com/office/drawing/2014/main" id="{08B00BFD-D13D-0692-C5E7-49B50670FDCB}"/>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C7F7DEA0-ADD2-4BCC-9380-E20594C0B014}"/>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651302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2138E-E4ED-EE2B-9D4A-04B58D7DCDEF}"/>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4E39292D-AA6F-3406-574A-D2554D104149}"/>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4" name="Footer Placeholder 3">
            <a:extLst>
              <a:ext uri="{FF2B5EF4-FFF2-40B4-BE49-F238E27FC236}">
                <a16:creationId xmlns:a16="http://schemas.microsoft.com/office/drawing/2014/main" id="{254BF0A5-76B7-64AC-15AE-D42FB76324FD}"/>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40EF5C84-AE13-B930-D927-047B904B0F82}"/>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12956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059986-4965-D651-F1E6-D67EEEF70958}"/>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3" name="Footer Placeholder 2">
            <a:extLst>
              <a:ext uri="{FF2B5EF4-FFF2-40B4-BE49-F238E27FC236}">
                <a16:creationId xmlns:a16="http://schemas.microsoft.com/office/drawing/2014/main" id="{20A2B3D5-2E16-90F2-B5C9-09A8A3DF9185}"/>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78E6D8A4-A250-6716-406F-1D89B4957AC8}"/>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155054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2DD6-BD31-81C5-74A2-7269FEEDE9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6117C793-CEA9-4F95-8D31-E621992CB0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4B5FF6E1-B2D1-CE52-215A-40188A699F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639039-E92E-8B5D-724C-C00C35F35120}"/>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6" name="Footer Placeholder 5">
            <a:extLst>
              <a:ext uri="{FF2B5EF4-FFF2-40B4-BE49-F238E27FC236}">
                <a16:creationId xmlns:a16="http://schemas.microsoft.com/office/drawing/2014/main" id="{1BA39727-80D2-7136-7574-39DD9817B0E2}"/>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A3B8A993-77C8-3BFD-0BAB-EF2DF7B3D086}"/>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91935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82F1B-D69B-CCBC-C109-B65CB7EA96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A6B8244E-99A8-D823-721F-D43CA7A30E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19541B15-623E-8F51-D0E9-CDFB64AF65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517B3-49D8-B652-D1D9-A3591B064280}"/>
              </a:ext>
            </a:extLst>
          </p:cNvPr>
          <p:cNvSpPr>
            <a:spLocks noGrp="1"/>
          </p:cNvSpPr>
          <p:nvPr>
            <p:ph type="dt" sz="half" idx="10"/>
          </p:nvPr>
        </p:nvSpPr>
        <p:spPr/>
        <p:txBody>
          <a:bodyPr/>
          <a:lstStyle/>
          <a:p>
            <a:fld id="{5602395E-D5DD-4E82-8F80-85435E883561}" type="datetimeFigureOut">
              <a:rPr lang="en-PK" smtClean="0"/>
              <a:t>22/07/2024</a:t>
            </a:fld>
            <a:endParaRPr lang="en-PK"/>
          </a:p>
        </p:txBody>
      </p:sp>
      <p:sp>
        <p:nvSpPr>
          <p:cNvPr id="6" name="Footer Placeholder 5">
            <a:extLst>
              <a:ext uri="{FF2B5EF4-FFF2-40B4-BE49-F238E27FC236}">
                <a16:creationId xmlns:a16="http://schemas.microsoft.com/office/drawing/2014/main" id="{AA715CB8-F7DF-B8B5-3208-00ED9ABE567B}"/>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C28C4617-B196-8340-0A49-4FA93ACCB0AB}"/>
              </a:ext>
            </a:extLst>
          </p:cNvPr>
          <p:cNvSpPr>
            <a:spLocks noGrp="1"/>
          </p:cNvSpPr>
          <p:nvPr>
            <p:ph type="sldNum" sz="quarter" idx="12"/>
          </p:nvPr>
        </p:nvSpPr>
        <p:spPr/>
        <p:txBody>
          <a:bodyPr/>
          <a:lstStyle/>
          <a:p>
            <a:fld id="{A5D1FA5D-486F-40E9-A0D7-E66DC756D61E}" type="slidenum">
              <a:rPr lang="en-PK" smtClean="0"/>
              <a:t>‹#›</a:t>
            </a:fld>
            <a:endParaRPr lang="en-PK"/>
          </a:p>
        </p:txBody>
      </p:sp>
    </p:spTree>
    <p:extLst>
      <p:ext uri="{BB962C8B-B14F-4D97-AF65-F5344CB8AC3E}">
        <p14:creationId xmlns:p14="http://schemas.microsoft.com/office/powerpoint/2010/main" val="3294108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511FE2-5E17-7FB4-F568-A29C4ED40F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F5A37955-4B28-F87A-9DE0-17B67728FD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594D010-F54B-0D73-3C0D-9FDA3BAF67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2395E-D5DD-4E82-8F80-85435E883561}" type="datetimeFigureOut">
              <a:rPr lang="en-PK" smtClean="0"/>
              <a:t>22/07/2024</a:t>
            </a:fld>
            <a:endParaRPr lang="en-PK"/>
          </a:p>
        </p:txBody>
      </p:sp>
      <p:sp>
        <p:nvSpPr>
          <p:cNvPr id="5" name="Footer Placeholder 4">
            <a:extLst>
              <a:ext uri="{FF2B5EF4-FFF2-40B4-BE49-F238E27FC236}">
                <a16:creationId xmlns:a16="http://schemas.microsoft.com/office/drawing/2014/main" id="{2E5FDC8F-F09C-8DBF-2D35-18615D632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8DC5E5DF-4385-B81F-4413-5B6E655063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1FA5D-486F-40E9-A0D7-E66DC756D61E}" type="slidenum">
              <a:rPr lang="en-PK" smtClean="0"/>
              <a:t>‹#›</a:t>
            </a:fld>
            <a:endParaRPr lang="en-PK"/>
          </a:p>
        </p:txBody>
      </p:sp>
    </p:spTree>
    <p:extLst>
      <p:ext uri="{BB962C8B-B14F-4D97-AF65-F5344CB8AC3E}">
        <p14:creationId xmlns:p14="http://schemas.microsoft.com/office/powerpoint/2010/main" val="2703595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docs.oracle.com/javase/8/docs/api/java/lang/Math.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8FB3-2591-5181-463F-C578352B04A8}"/>
              </a:ext>
            </a:extLst>
          </p:cNvPr>
          <p:cNvSpPr>
            <a:spLocks noGrp="1"/>
          </p:cNvSpPr>
          <p:nvPr>
            <p:ph type="ctrTitle"/>
          </p:nvPr>
        </p:nvSpPr>
        <p:spPr>
          <a:xfrm>
            <a:off x="943897" y="1151860"/>
            <a:ext cx="10304206" cy="1842063"/>
          </a:xfrm>
        </p:spPr>
        <p:txBody>
          <a:bodyPr>
            <a:normAutofit/>
          </a:bodyPr>
          <a:lstStyle/>
          <a:p>
            <a:r>
              <a:rPr lang="en-US" b="1" dirty="0">
                <a:latin typeface="Times New Roman" panose="02020603050405020304" pitchFamily="18" charset="0"/>
                <a:cs typeface="Times New Roman" panose="02020603050405020304" pitchFamily="18" charset="0"/>
              </a:rPr>
              <a:t>Summer Bootcamp in JAVA</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Lecture 1</a:t>
            </a:r>
            <a:endParaRPr lang="en-PK" b="1" dirty="0">
              <a:latin typeface="Times New Roman" panose="02020603050405020304" pitchFamily="18" charset="0"/>
              <a:cs typeface="Times New Roman" panose="02020603050405020304" pitchFamily="18" charset="0"/>
            </a:endParaRPr>
          </a:p>
        </p:txBody>
      </p:sp>
      <p:sp>
        <p:nvSpPr>
          <p:cNvPr id="4" name="Subtitle 3">
            <a:extLst>
              <a:ext uri="{FF2B5EF4-FFF2-40B4-BE49-F238E27FC236}">
                <a16:creationId xmlns:a16="http://schemas.microsoft.com/office/drawing/2014/main" id="{1B10C3F3-D683-7A96-AA42-D89DCB16F764}"/>
              </a:ext>
            </a:extLst>
          </p:cNvPr>
          <p:cNvSpPr>
            <a:spLocks noGrp="1"/>
          </p:cNvSpPr>
          <p:nvPr>
            <p:ph type="subTitle" idx="1"/>
          </p:nvPr>
        </p:nvSpPr>
        <p:spPr>
          <a:xfrm>
            <a:off x="1524000" y="3535670"/>
            <a:ext cx="9144000" cy="1655762"/>
          </a:xfrm>
        </p:spPr>
        <p:txBody>
          <a:bodyPr>
            <a:normAutofit/>
          </a:bodyPr>
          <a:lstStyle/>
          <a:p>
            <a:r>
              <a:rPr lang="en-US" dirty="0"/>
              <a:t>Bilal Arif </a:t>
            </a:r>
            <a:r>
              <a:rPr lang="en-US" b="1" dirty="0"/>
              <a:t>(Senior </a:t>
            </a:r>
            <a:r>
              <a:rPr lang="en-US" sz="2800" b="1" dirty="0"/>
              <a:t>Lecturer)</a:t>
            </a:r>
          </a:p>
          <a:p>
            <a:r>
              <a:rPr lang="en-US" dirty="0"/>
              <a:t>Department of Software Engineering, University of Management and Technology Lahore.</a:t>
            </a:r>
            <a:endParaRPr lang="en-PK" dirty="0"/>
          </a:p>
        </p:txBody>
      </p:sp>
      <p:pic>
        <p:nvPicPr>
          <p:cNvPr id="1026" name="Picture 2" descr="Software development - Free electronics icons">
            <a:extLst>
              <a:ext uri="{FF2B5EF4-FFF2-40B4-BE49-F238E27FC236}">
                <a16:creationId xmlns:a16="http://schemas.microsoft.com/office/drawing/2014/main" id="{E7BB956D-C1BD-6598-A4AD-674DB72396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5005591"/>
            <a:ext cx="2286000" cy="1460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831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D6D70-8E64-A789-F20C-23B6D43913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E594A0-7F0E-DD34-3721-B1A5216E36AA}"/>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Java Runtime Environment (JRE)</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7D7F709-69EA-78CA-4B02-7F39E3806003}"/>
              </a:ext>
            </a:extLst>
          </p:cNvPr>
          <p:cNvSpPr>
            <a:spLocks noGrp="1"/>
          </p:cNvSpPr>
          <p:nvPr>
            <p:ph idx="1"/>
          </p:nvPr>
        </p:nvSpPr>
        <p:spPr/>
        <p:txBody>
          <a:bodyPr>
            <a:normAutofit/>
          </a:bodyPr>
          <a:lstStyle/>
          <a:p>
            <a:pPr marL="0" indent="0" algn="just">
              <a:buNone/>
            </a:pPr>
            <a:r>
              <a:rPr lang="en-US" sz="2600" i="0" dirty="0">
                <a:solidFill>
                  <a:srgbClr val="1F1F1F"/>
                </a:solidFill>
                <a:effectLst/>
                <a:latin typeface="Times New Roman" panose="02020603050405020304" pitchFamily="18" charset="0"/>
                <a:cs typeface="Times New Roman" panose="02020603050405020304" pitchFamily="18" charset="0"/>
              </a:rPr>
              <a:t>The Java Runtime Environment (JRE) is a software package that provides the essential components needed to run Java applications on your computer. It includes the following components</a:t>
            </a:r>
          </a:p>
          <a:p>
            <a:pPr marL="0" indent="0" algn="just">
              <a:buNone/>
            </a:pPr>
            <a:r>
              <a:rPr lang="en-US" sz="2600" dirty="0">
                <a:latin typeface="Times New Roman" panose="02020603050405020304" pitchFamily="18" charset="0"/>
                <a:cs typeface="Times New Roman" panose="02020603050405020304" pitchFamily="18" charset="0"/>
              </a:rPr>
              <a:t>Java Class Library (JCL): This library contains pre-written code for common functionalities like input/output, networking, and GUI development. Developers can leverage these classes to build their applications without reinventing the wheel.</a:t>
            </a:r>
          </a:p>
          <a:p>
            <a:pPr marL="0" indent="0" algn="just">
              <a:buNone/>
            </a:pPr>
            <a:r>
              <a:rPr lang="en-US" sz="2600" dirty="0">
                <a:latin typeface="Times New Roman" panose="02020603050405020304" pitchFamily="18" charset="0"/>
                <a:cs typeface="Times New Roman" panose="02020603050405020304" pitchFamily="18" charset="0"/>
              </a:rPr>
              <a:t>Java Virtual Machine (JVM): it is also the part of JRE.</a:t>
            </a:r>
          </a:p>
          <a:p>
            <a:pPr marL="0" indent="0" algn="just">
              <a:buNone/>
            </a:pPr>
            <a:r>
              <a:rPr lang="en-US" sz="2600" dirty="0">
                <a:latin typeface="Times New Roman" panose="02020603050405020304" pitchFamily="18" charset="0"/>
                <a:cs typeface="Times New Roman" panose="02020603050405020304" pitchFamily="18" charset="0"/>
              </a:rPr>
              <a:t> </a:t>
            </a:r>
            <a:endParaRPr lang="en-PK"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149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0F40AA-142C-6508-A2AE-6ADB548ECC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7ADB5B-8C8B-95E5-13E2-1B91464146ED}"/>
              </a:ext>
            </a:extLst>
          </p:cNvPr>
          <p:cNvSpPr>
            <a:spLocks noGrp="1"/>
          </p:cNvSpPr>
          <p:nvPr>
            <p:ph type="ctrTitle"/>
          </p:nvPr>
        </p:nvSpPr>
        <p:spPr>
          <a:xfrm>
            <a:off x="1524000" y="2122054"/>
            <a:ext cx="9144000" cy="1660237"/>
          </a:xfrm>
        </p:spPr>
        <p:txBody>
          <a:bodyPr>
            <a:normAutofit fontScale="90000"/>
          </a:bodyPr>
          <a:lstStyle/>
          <a:p>
            <a:r>
              <a:rPr lang="en-US" b="1" dirty="0">
                <a:latin typeface="Times New Roman" panose="02020603050405020304" pitchFamily="18" charset="0"/>
                <a:cs typeface="Times New Roman" panose="02020603050405020304" pitchFamily="18" charset="0"/>
              </a:rPr>
              <a:t>Java Virtual Machine (JVM)</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8514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39685D-2D34-EB78-1D1F-4CE40F4DD4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95BF61-6B55-96C7-E3AC-44B298855C7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Java Virtual Machine (JVM)</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667F7B1-5C34-87AF-DB0A-EEB8A9CD774F}"/>
              </a:ext>
            </a:extLst>
          </p:cNvPr>
          <p:cNvSpPr>
            <a:spLocks noGrp="1"/>
          </p:cNvSpPr>
          <p:nvPr>
            <p:ph idx="1"/>
          </p:nvPr>
        </p:nvSpPr>
        <p:spPr>
          <a:xfrm>
            <a:off x="838200" y="1533832"/>
            <a:ext cx="10515600" cy="4643131"/>
          </a:xfrm>
        </p:spPr>
        <p:txBody>
          <a:bodyPr>
            <a:noAutofit/>
          </a:bodyPr>
          <a:lstStyle/>
          <a:p>
            <a:pPr algn="just"/>
            <a:r>
              <a:rPr lang="en-US" sz="2400" dirty="0">
                <a:latin typeface="Times New Roman" panose="02020603050405020304" pitchFamily="18" charset="0"/>
                <a:cs typeface="Times New Roman" panose="02020603050405020304" pitchFamily="18" charset="0"/>
              </a:rPr>
              <a:t>The Java Virtual Machine (JVM) is a software program that acts as a runtime environment for executing Java bytecode. </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It interprets and executes the bytecode instructions, translating them into machine code understood by the underlying hardware making java application "write once, run anywhere" (WORA).</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JVM manages memory allocation and deallocation for the program, including garbage collection to reclaim unused memory.</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JVM enforces security measures like sandboxing to prevent unauthorized access to system resources.</a:t>
            </a:r>
          </a:p>
        </p:txBody>
      </p:sp>
    </p:spTree>
    <p:extLst>
      <p:ext uri="{BB962C8B-B14F-4D97-AF65-F5344CB8AC3E}">
        <p14:creationId xmlns:p14="http://schemas.microsoft.com/office/powerpoint/2010/main" val="619176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A2422-88C8-C050-4AF1-8DDAD9CA9A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F0E44-0B1F-88CD-50CC-724FDBCBF235}"/>
              </a:ext>
            </a:extLst>
          </p:cNvPr>
          <p:cNvSpPr>
            <a:spLocks noGrp="1"/>
          </p:cNvSpPr>
          <p:nvPr>
            <p:ph type="ctrTitle"/>
          </p:nvPr>
        </p:nvSpPr>
        <p:spPr>
          <a:xfrm>
            <a:off x="1017639" y="2122054"/>
            <a:ext cx="10368115" cy="1660237"/>
          </a:xfrm>
        </p:spPr>
        <p:txBody>
          <a:bodyPr>
            <a:normAutofit/>
          </a:bodyPr>
          <a:lstStyle/>
          <a:p>
            <a:r>
              <a:rPr lang="en-US" b="1" dirty="0">
                <a:latin typeface="Times New Roman" panose="02020603050405020304" pitchFamily="18" charset="0"/>
                <a:cs typeface="Times New Roman" panose="02020603050405020304" pitchFamily="18" charset="0"/>
              </a:rPr>
              <a:t>Variable</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201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2B4114-45EB-3AB9-A2B9-EF5D03204F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49AB9-5F45-1ADD-B521-9E2B3E7E3F7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Rules of Variable</a:t>
            </a:r>
            <a:endParaRPr lang="en-PK" b="1"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1578A9E3-86AB-D30A-3F24-501D51826BCC}"/>
              </a:ext>
            </a:extLst>
          </p:cNvPr>
          <p:cNvSpPr>
            <a:spLocks noGrp="1"/>
          </p:cNvSpPr>
          <p:nvPr>
            <p:ph idx="1"/>
          </p:nvPr>
        </p:nvSpPr>
        <p:spPr/>
        <p:txBody>
          <a:bodyPr/>
          <a:lstStyle/>
          <a:p>
            <a:r>
              <a:rPr lang="en-US" dirty="0"/>
              <a:t>A variable name is any combination of 1 to 31 alphabets, digits or underscores. </a:t>
            </a:r>
          </a:p>
          <a:p>
            <a:r>
              <a:rPr lang="en-US" dirty="0"/>
              <a:t>The first character in the variable name must be an alphabet or underscore. </a:t>
            </a:r>
          </a:p>
          <a:p>
            <a:r>
              <a:rPr lang="en-US" dirty="0"/>
              <a:t>No commas or blanks are allowed within a variable name. </a:t>
            </a:r>
          </a:p>
          <a:p>
            <a:r>
              <a:rPr lang="en-US" dirty="0"/>
              <a:t>No special symbol other than an underscore (as in </a:t>
            </a:r>
            <a:r>
              <a:rPr lang="en-US" dirty="0" err="1"/>
              <a:t>gross_sal</a:t>
            </a:r>
            <a:r>
              <a:rPr lang="en-US" dirty="0"/>
              <a:t>) can be used in a variable name. </a:t>
            </a:r>
          </a:p>
          <a:p>
            <a:r>
              <a:rPr lang="en-US" dirty="0"/>
              <a:t>Create a variable name in camel case.</a:t>
            </a:r>
          </a:p>
          <a:p>
            <a:r>
              <a:rPr lang="en-US" dirty="0"/>
              <a:t>Declare a variable like   type </a:t>
            </a:r>
            <a:r>
              <a:rPr lang="en-US" dirty="0" err="1"/>
              <a:t>variableName</a:t>
            </a:r>
            <a:r>
              <a:rPr lang="en-US" dirty="0"/>
              <a:t>;</a:t>
            </a:r>
            <a:endParaRPr lang="en-PK" dirty="0"/>
          </a:p>
        </p:txBody>
      </p:sp>
    </p:spTree>
    <p:extLst>
      <p:ext uri="{BB962C8B-B14F-4D97-AF65-F5344CB8AC3E}">
        <p14:creationId xmlns:p14="http://schemas.microsoft.com/office/powerpoint/2010/main" val="596006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A2422-88C8-C050-4AF1-8DDAD9CA9A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F0E44-0B1F-88CD-50CC-724FDBCBF235}"/>
              </a:ext>
            </a:extLst>
          </p:cNvPr>
          <p:cNvSpPr>
            <a:spLocks noGrp="1"/>
          </p:cNvSpPr>
          <p:nvPr>
            <p:ph type="ctrTitle"/>
          </p:nvPr>
        </p:nvSpPr>
        <p:spPr>
          <a:xfrm>
            <a:off x="1017639" y="2122054"/>
            <a:ext cx="10368115" cy="1660237"/>
          </a:xfrm>
        </p:spPr>
        <p:txBody>
          <a:bodyPr>
            <a:normAutofit/>
          </a:bodyPr>
          <a:lstStyle/>
          <a:p>
            <a:r>
              <a:rPr lang="en-US" b="1" dirty="0">
                <a:latin typeface="Times New Roman" panose="02020603050405020304" pitchFamily="18" charset="0"/>
                <a:cs typeface="Times New Roman" panose="02020603050405020304" pitchFamily="18" charset="0"/>
              </a:rPr>
              <a:t>Data Types</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864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2B4114-45EB-3AB9-A2B9-EF5D03204F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49AB9-5F45-1ADD-B521-9E2B3E7E3F7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Primitive (value type) Data Types in java </a:t>
            </a:r>
            <a:endParaRPr lang="en-PK" b="1"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1578A9E3-86AB-D30A-3F24-501D51826BCC}"/>
              </a:ext>
            </a:extLst>
          </p:cNvPr>
          <p:cNvSpPr>
            <a:spLocks noGrp="1"/>
          </p:cNvSpPr>
          <p:nvPr>
            <p:ph idx="1"/>
          </p:nvPr>
        </p:nvSpPr>
        <p:spPr/>
        <p:txBody>
          <a:bodyPr>
            <a:normAutofit lnSpcReduction="10000"/>
          </a:bodyPr>
          <a:lstStyle/>
          <a:p>
            <a:r>
              <a:rPr lang="en-US" dirty="0"/>
              <a:t>byte		1 byte		</a:t>
            </a:r>
          </a:p>
          <a:p>
            <a:r>
              <a:rPr lang="en-US" dirty="0"/>
              <a:t>short	2 bytes C++</a:t>
            </a:r>
          </a:p>
          <a:p>
            <a:r>
              <a:rPr lang="en-US" dirty="0"/>
              <a:t>int		4 bytes C++</a:t>
            </a:r>
          </a:p>
          <a:p>
            <a:r>
              <a:rPr lang="en-US" dirty="0"/>
              <a:t>long		8 bytes C++</a:t>
            </a:r>
          </a:p>
          <a:p>
            <a:r>
              <a:rPr lang="en-US" dirty="0"/>
              <a:t>float		4 bytes (14.78945616) 6 to 8 digits precise</a:t>
            </a:r>
          </a:p>
          <a:p>
            <a:r>
              <a:rPr lang="en-US" dirty="0"/>
              <a:t>double	8 bytes C++ (15 digits precise)</a:t>
            </a:r>
          </a:p>
          <a:p>
            <a:r>
              <a:rPr lang="en-US" dirty="0" err="1"/>
              <a:t>boolean</a:t>
            </a:r>
            <a:r>
              <a:rPr lang="en-US" dirty="0"/>
              <a:t>	1 bit (</a:t>
            </a:r>
            <a:r>
              <a:rPr lang="en-US" dirty="0" err="1"/>
              <a:t>true,false</a:t>
            </a:r>
            <a:r>
              <a:rPr lang="en-US" dirty="0"/>
              <a:t>/1,0)	bool in C++</a:t>
            </a:r>
          </a:p>
          <a:p>
            <a:r>
              <a:rPr lang="en-US" dirty="0"/>
              <a:t>char		2 bytes (store </a:t>
            </a:r>
            <a:r>
              <a:rPr lang="en-US" dirty="0" err="1"/>
              <a:t>uni</a:t>
            </a:r>
            <a:r>
              <a:rPr lang="en-US" dirty="0"/>
              <a:t>-codes UTF-8/UTF-16/UTF-32) ASCII</a:t>
            </a:r>
          </a:p>
          <a:p>
            <a:r>
              <a:rPr lang="en-US" dirty="0"/>
              <a:t>String 	(reference type)</a:t>
            </a:r>
            <a:endParaRPr lang="en-PK" dirty="0"/>
          </a:p>
        </p:txBody>
      </p:sp>
    </p:spTree>
    <p:extLst>
      <p:ext uri="{BB962C8B-B14F-4D97-AF65-F5344CB8AC3E}">
        <p14:creationId xmlns:p14="http://schemas.microsoft.com/office/powerpoint/2010/main" val="1390463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A2422-88C8-C050-4AF1-8DDAD9CA9A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F0E44-0B1F-88CD-50CC-724FDBCBF235}"/>
              </a:ext>
            </a:extLst>
          </p:cNvPr>
          <p:cNvSpPr>
            <a:spLocks noGrp="1"/>
          </p:cNvSpPr>
          <p:nvPr>
            <p:ph type="ctrTitle"/>
          </p:nvPr>
        </p:nvSpPr>
        <p:spPr>
          <a:xfrm>
            <a:off x="1017639" y="2122054"/>
            <a:ext cx="10368115" cy="1660237"/>
          </a:xfrm>
        </p:spPr>
        <p:txBody>
          <a:bodyPr>
            <a:normAutofit/>
          </a:bodyPr>
          <a:lstStyle/>
          <a:p>
            <a:r>
              <a:rPr lang="en-US" b="1" dirty="0">
                <a:latin typeface="Times New Roman" panose="02020603050405020304" pitchFamily="18" charset="0"/>
                <a:cs typeface="Times New Roman" panose="02020603050405020304" pitchFamily="18" charset="0"/>
              </a:rPr>
              <a:t>Operators</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5604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7E312-A2F9-F5A4-040E-C0A8FC87E2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7C6BE1-6B20-5E07-C98E-86ED147DFBC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Arithmetic Operators</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B157FDA-8068-AB1E-19A8-538CC9D530CF}"/>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Arithmetic operators are given below </a:t>
            </a:r>
          </a:p>
          <a:p>
            <a:r>
              <a:rPr lang="en-US" sz="3200" dirty="0">
                <a:latin typeface="Times New Roman" panose="02020603050405020304" pitchFamily="18" charset="0"/>
                <a:cs typeface="Times New Roman" panose="02020603050405020304" pitchFamily="18" charset="0"/>
              </a:rPr>
              <a:t>(add)+,(subtract) -,(multiply) *, (divide)/ and (modulus) %.</a:t>
            </a:r>
          </a:p>
          <a:p>
            <a:r>
              <a:rPr lang="en-US" sz="3200" dirty="0">
                <a:latin typeface="Times New Roman" panose="02020603050405020304" pitchFamily="18" charset="0"/>
                <a:cs typeface="Times New Roman" panose="02020603050405020304" pitchFamily="18" charset="0"/>
              </a:rPr>
              <a:t>Same as in </a:t>
            </a:r>
            <a:r>
              <a:rPr lang="en-US" sz="3200" dirty="0" err="1">
                <a:latin typeface="Times New Roman" panose="02020603050405020304" pitchFamily="18" charset="0"/>
                <a:cs typeface="Times New Roman" panose="02020603050405020304" pitchFamily="18" charset="0"/>
              </a:rPr>
              <a:t>c++</a:t>
            </a:r>
            <a:r>
              <a:rPr lang="en-US" sz="3200" dirty="0">
                <a:latin typeface="Times New Roman" panose="02020603050405020304" pitchFamily="18" charset="0"/>
                <a:cs typeface="Times New Roman" panose="02020603050405020304" pitchFamily="18" charset="0"/>
              </a:rPr>
              <a:t> and other languages.</a:t>
            </a:r>
          </a:p>
          <a:p>
            <a:r>
              <a:rPr lang="en-US" sz="3200" dirty="0">
                <a:latin typeface="Times New Roman" panose="02020603050405020304" pitchFamily="18" charset="0"/>
                <a:cs typeface="Times New Roman" panose="02020603050405020304" pitchFamily="18" charset="0"/>
              </a:rPr>
              <a:t>Explore </a:t>
            </a:r>
            <a:r>
              <a:rPr lang="en-US" sz="3200" dirty="0" err="1">
                <a:latin typeface="Times New Roman" panose="02020603050405020304" pitchFamily="18" charset="0"/>
                <a:cs typeface="Times New Roman" panose="02020603050405020304" pitchFamily="18" charset="0"/>
              </a:rPr>
              <a:t>maths</a:t>
            </a:r>
            <a:r>
              <a:rPr lang="en-US" sz="3200" dirty="0">
                <a:latin typeface="Times New Roman" panose="02020603050405020304" pitchFamily="18" charset="0"/>
                <a:cs typeface="Times New Roman" panose="02020603050405020304" pitchFamily="18" charset="0"/>
              </a:rPr>
              <a:t> library in java</a:t>
            </a:r>
          </a:p>
          <a:p>
            <a:r>
              <a:rPr lang="en-US" sz="2000" dirty="0">
                <a:latin typeface="Times New Roman" panose="02020603050405020304" pitchFamily="18" charset="0"/>
                <a:cs typeface="Times New Roman" panose="02020603050405020304" pitchFamily="18" charset="0"/>
                <a:hlinkClick r:id="rId2"/>
              </a:rPr>
              <a:t>https://docs.oracle.com/javase/8/docs/api/java/lang/Math.html</a:t>
            </a:r>
            <a:endParaRPr lang="en-US" sz="20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PK"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6956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A2422-88C8-C050-4AF1-8DDAD9CA9A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F0E44-0B1F-88CD-50CC-724FDBCBF235}"/>
              </a:ext>
            </a:extLst>
          </p:cNvPr>
          <p:cNvSpPr>
            <a:spLocks noGrp="1"/>
          </p:cNvSpPr>
          <p:nvPr>
            <p:ph type="ctrTitle"/>
          </p:nvPr>
        </p:nvSpPr>
        <p:spPr>
          <a:xfrm>
            <a:off x="1017639" y="2122054"/>
            <a:ext cx="10368115" cy="1660237"/>
          </a:xfrm>
        </p:spPr>
        <p:txBody>
          <a:bodyPr>
            <a:normAutofit/>
          </a:bodyPr>
          <a:lstStyle/>
          <a:p>
            <a:r>
              <a:rPr lang="en-US" b="1" dirty="0">
                <a:latin typeface="Times New Roman" panose="02020603050405020304" pitchFamily="18" charset="0"/>
                <a:cs typeface="Times New Roman" panose="02020603050405020304" pitchFamily="18" charset="0"/>
              </a:rPr>
              <a:t>Operator Precedence</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43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8FB3-2591-5181-463F-C578352B04A8}"/>
              </a:ext>
            </a:extLst>
          </p:cNvPr>
          <p:cNvSpPr>
            <a:spLocks noGrp="1"/>
          </p:cNvSpPr>
          <p:nvPr>
            <p:ph type="ctrTitle"/>
          </p:nvPr>
        </p:nvSpPr>
        <p:spPr>
          <a:xfrm>
            <a:off x="1524000" y="2122054"/>
            <a:ext cx="9144000" cy="1660237"/>
          </a:xfrm>
        </p:spPr>
        <p:txBody>
          <a:bodyPr>
            <a:normAutofit/>
          </a:bodyPr>
          <a:lstStyle/>
          <a:p>
            <a:r>
              <a:rPr lang="en-US" b="1" dirty="0">
                <a:latin typeface="Times New Roman" panose="02020603050405020304" pitchFamily="18" charset="0"/>
                <a:cs typeface="Times New Roman" panose="02020603050405020304" pitchFamily="18" charset="0"/>
              </a:rPr>
              <a:t>Lecture 1 Overview</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2121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4DC8C-DC87-90AF-8C3A-19F100904133}"/>
              </a:ext>
            </a:extLst>
          </p:cNvPr>
          <p:cNvSpPr>
            <a:spLocks noGrp="1"/>
          </p:cNvSpPr>
          <p:nvPr>
            <p:ph type="title"/>
          </p:nvPr>
        </p:nvSpPr>
        <p:spPr/>
        <p:txBody>
          <a:bodyPr/>
          <a:lstStyle/>
          <a:p>
            <a:endParaRPr lang="en-PK"/>
          </a:p>
        </p:txBody>
      </p:sp>
      <p:sp>
        <p:nvSpPr>
          <p:cNvPr id="3" name="Content Placeholder 2">
            <a:extLst>
              <a:ext uri="{FF2B5EF4-FFF2-40B4-BE49-F238E27FC236}">
                <a16:creationId xmlns:a16="http://schemas.microsoft.com/office/drawing/2014/main" id="{93216AD5-A52B-D028-5EE6-0E6D0AC5305B}"/>
              </a:ext>
            </a:extLst>
          </p:cNvPr>
          <p:cNvSpPr>
            <a:spLocks noGrp="1"/>
          </p:cNvSpPr>
          <p:nvPr>
            <p:ph idx="1"/>
          </p:nvPr>
        </p:nvSpPr>
        <p:spPr/>
        <p:txBody>
          <a:bodyPr/>
          <a:lstStyle/>
          <a:p>
            <a:endParaRPr lang="en-PK"/>
          </a:p>
        </p:txBody>
      </p:sp>
      <p:pic>
        <p:nvPicPr>
          <p:cNvPr id="4100" name="Picture 4" descr="JAVA: theory of Operators, Precedence &amp; Associativity - DEV Community">
            <a:extLst>
              <a:ext uri="{FF2B5EF4-FFF2-40B4-BE49-F238E27FC236}">
                <a16:creationId xmlns:a16="http://schemas.microsoft.com/office/drawing/2014/main" id="{525772F7-5782-A34E-D05E-FCF68D813A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5125"/>
            <a:ext cx="10515600" cy="5932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586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A2422-88C8-C050-4AF1-8DDAD9CA9A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F0E44-0B1F-88CD-50CC-724FDBCBF235}"/>
              </a:ext>
            </a:extLst>
          </p:cNvPr>
          <p:cNvSpPr>
            <a:spLocks noGrp="1"/>
          </p:cNvSpPr>
          <p:nvPr>
            <p:ph type="ctrTitle"/>
          </p:nvPr>
        </p:nvSpPr>
        <p:spPr>
          <a:xfrm>
            <a:off x="1017639" y="2122054"/>
            <a:ext cx="10368115" cy="1660237"/>
          </a:xfrm>
        </p:spPr>
        <p:txBody>
          <a:bodyPr>
            <a:normAutofit/>
          </a:bodyPr>
          <a:lstStyle/>
          <a:p>
            <a:r>
              <a:rPr lang="en-US" b="1" dirty="0">
                <a:latin typeface="Times New Roman" panose="02020603050405020304" pitchFamily="18" charset="0"/>
                <a:cs typeface="Times New Roman" panose="02020603050405020304" pitchFamily="18" charset="0"/>
              </a:rPr>
              <a:t>Operator Precedence Example</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264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7E312-A2F9-F5A4-040E-C0A8FC87E2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7C6BE1-6B20-5E07-C98E-86ED147DFBC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Operator Precedence Example</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B157FDA-8068-AB1E-19A8-538CC9D530CF}"/>
              </a:ext>
            </a:extLst>
          </p:cNvPr>
          <p:cNvSpPr>
            <a:spLocks noGrp="1"/>
          </p:cNvSpPr>
          <p:nvPr>
            <p:ph idx="1"/>
          </p:nvPr>
        </p:nvSpPr>
        <p:spPr/>
        <p:txBody>
          <a:bodyPr>
            <a:normAutofit lnSpcReduction="10000"/>
          </a:bodyPr>
          <a:lstStyle/>
          <a:p>
            <a:pPr marL="457200" indent="-457200">
              <a:buFont typeface="+mj-lt"/>
              <a:buAutoNum type="arabicPeriod"/>
            </a:pPr>
            <a:r>
              <a:rPr lang="nn-NO" sz="2400" dirty="0"/>
              <a:t>int i = 2 * 3 / 4 + 4 / 4 + 8 - 2 + 5 / 8; </a:t>
            </a:r>
            <a:r>
              <a:rPr lang="nn-NO" sz="2400" b="1" dirty="0"/>
              <a:t>answer 8</a:t>
            </a:r>
            <a:endParaRPr lang="en-US" sz="3600" b="1"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nn-NO" sz="2400" dirty="0"/>
              <a:t>int n = 3 / 2 * 4 + 3 / 8 + 3;</a:t>
            </a:r>
          </a:p>
          <a:p>
            <a:pPr marL="457200" indent="-457200">
              <a:buFont typeface="+mj-lt"/>
              <a:buAutoNum type="arabicPeriod"/>
            </a:pPr>
            <a:r>
              <a:rPr lang="en-US" sz="2400" dirty="0"/>
              <a:t>g = big / 2 + big * 4 / big - big + </a:t>
            </a:r>
            <a:r>
              <a:rPr lang="en-US" sz="2400" dirty="0" err="1"/>
              <a:t>abc</a:t>
            </a:r>
            <a:r>
              <a:rPr lang="en-US" sz="2400" dirty="0"/>
              <a:t> / 3 ; </a:t>
            </a:r>
          </a:p>
          <a:p>
            <a:pPr marL="0" indent="0">
              <a:buNone/>
            </a:pPr>
            <a:r>
              <a:rPr lang="en-US" sz="2400" dirty="0"/>
              <a:t>(</a:t>
            </a:r>
            <a:r>
              <a:rPr lang="en-US" sz="2400" dirty="0" err="1"/>
              <a:t>abc</a:t>
            </a:r>
            <a:r>
              <a:rPr lang="en-US" sz="2400" dirty="0"/>
              <a:t> = 2.5, big = 2, assume g to be a float) </a:t>
            </a:r>
          </a:p>
          <a:p>
            <a:pPr marL="0" indent="0">
              <a:buNone/>
            </a:pPr>
            <a:r>
              <a:rPr lang="en-US" sz="2400" dirty="0"/>
              <a:t>4.   on = ink * act / 2 + 3 / 2 * act + 2 + tig ;</a:t>
            </a:r>
          </a:p>
          <a:p>
            <a:pPr marL="0" indent="0">
              <a:buNone/>
            </a:pPr>
            <a:r>
              <a:rPr lang="en-US" sz="2400" dirty="0"/>
              <a:t> (ink = 4, act = 1, tig = 3.2, assume on to be an int)</a:t>
            </a:r>
          </a:p>
          <a:p>
            <a:pPr marL="0" indent="0">
              <a:buNone/>
            </a:pPr>
            <a:r>
              <a:rPr lang="en-US" sz="2400" dirty="0"/>
              <a:t>5.  s = qui * add / 4 - 6 / 2 + 2 / 3 * 6 / god ;</a:t>
            </a:r>
          </a:p>
          <a:p>
            <a:pPr marL="0" indent="0">
              <a:buNone/>
            </a:pPr>
            <a:r>
              <a:rPr lang="en-US" sz="2400" dirty="0"/>
              <a:t> (qui = 4, add = 2, god = 2, assume s to be an int)</a:t>
            </a:r>
          </a:p>
          <a:p>
            <a:pPr marL="0" indent="0">
              <a:buNone/>
            </a:pPr>
            <a:r>
              <a:rPr lang="en-US" sz="2400" dirty="0"/>
              <a:t>6.  s = 1 / 3 * a / 4 - 6 / 2 + 2 / 3 * 6 / g ; </a:t>
            </a:r>
          </a:p>
          <a:p>
            <a:pPr marL="0" indent="0">
              <a:buNone/>
            </a:pPr>
            <a:r>
              <a:rPr lang="en-US" sz="2400" dirty="0"/>
              <a:t>(a = 4, g = 3, assume s to be an int) </a:t>
            </a:r>
            <a:endParaRPr lang="nn-NO" sz="3600" dirty="0"/>
          </a:p>
        </p:txBody>
      </p:sp>
    </p:spTree>
    <p:extLst>
      <p:ext uri="{BB962C8B-B14F-4D97-AF65-F5344CB8AC3E}">
        <p14:creationId xmlns:p14="http://schemas.microsoft.com/office/powerpoint/2010/main" val="1854501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BB0E3-1A9D-7E0A-90AE-C95F474D93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9B0BE0-4595-701D-AB0A-7AE9A165F3A6}"/>
              </a:ext>
            </a:extLst>
          </p:cNvPr>
          <p:cNvSpPr>
            <a:spLocks noGrp="1"/>
          </p:cNvSpPr>
          <p:nvPr>
            <p:ph type="ctrTitle"/>
          </p:nvPr>
        </p:nvSpPr>
        <p:spPr>
          <a:xfrm>
            <a:off x="1524000" y="2122054"/>
            <a:ext cx="9144000" cy="1660237"/>
          </a:xfrm>
        </p:spPr>
        <p:txBody>
          <a:bodyPr>
            <a:normAutofit/>
          </a:bodyPr>
          <a:lstStyle/>
          <a:p>
            <a:r>
              <a:rPr lang="en-US" b="1" dirty="0">
                <a:latin typeface="Times New Roman" panose="02020603050405020304" pitchFamily="18" charset="0"/>
                <a:cs typeface="Times New Roman" panose="02020603050405020304" pitchFamily="18" charset="0"/>
              </a:rPr>
              <a:t>Syntax of Main Method</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9985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7E312-A2F9-F5A4-040E-C0A8FC87E2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7C6BE1-6B20-5E07-C98E-86ED147DFBC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Syntax of Main Method</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B157FDA-8068-AB1E-19A8-538CC9D530CF}"/>
              </a:ext>
            </a:extLst>
          </p:cNvPr>
          <p:cNvSpPr>
            <a:spLocks noGrp="1"/>
          </p:cNvSpPr>
          <p:nvPr>
            <p:ph idx="1"/>
          </p:nvPr>
        </p:nvSpPr>
        <p:spPr/>
        <p:txBody>
          <a:bodyPr>
            <a:normAutofit/>
          </a:bodyPr>
          <a:lstStyle/>
          <a:p>
            <a:pPr marL="0" indent="0">
              <a:buNone/>
            </a:pPr>
            <a:r>
              <a:rPr lang="en-US" sz="2400" b="0" i="0" dirty="0">
                <a:solidFill>
                  <a:srgbClr val="444746"/>
                </a:solidFill>
                <a:effectLst/>
                <a:latin typeface="Google Sans Mono"/>
              </a:rPr>
              <a:t>Import </a:t>
            </a:r>
            <a:r>
              <a:rPr lang="en-US" sz="2400" b="0" i="0" dirty="0" err="1">
                <a:solidFill>
                  <a:srgbClr val="444746"/>
                </a:solidFill>
                <a:effectLst/>
                <a:latin typeface="Google Sans Mono"/>
              </a:rPr>
              <a:t>java.lang</a:t>
            </a:r>
            <a:r>
              <a:rPr lang="en-US" sz="2400" b="0" i="0" dirty="0">
                <a:solidFill>
                  <a:srgbClr val="444746"/>
                </a:solidFill>
                <a:effectLst/>
                <a:latin typeface="Google Sans Mono"/>
              </a:rPr>
              <a:t>;</a:t>
            </a:r>
          </a:p>
          <a:p>
            <a:pPr marL="0" indent="0">
              <a:buNone/>
            </a:pPr>
            <a:r>
              <a:rPr lang="en-US" sz="2400" b="0" i="0" dirty="0">
                <a:solidFill>
                  <a:srgbClr val="444746"/>
                </a:solidFill>
                <a:effectLst/>
                <a:latin typeface="Google Sans Mono"/>
              </a:rPr>
              <a:t>public class </a:t>
            </a:r>
            <a:r>
              <a:rPr lang="en-US" sz="2400" dirty="0" err="1">
                <a:solidFill>
                  <a:srgbClr val="444746"/>
                </a:solidFill>
                <a:latin typeface="Google Sans Mono"/>
              </a:rPr>
              <a:t>Abc</a:t>
            </a:r>
            <a:r>
              <a:rPr lang="en-US" sz="2400" b="0" i="0" dirty="0">
                <a:solidFill>
                  <a:srgbClr val="444746"/>
                </a:solidFill>
                <a:effectLst/>
                <a:latin typeface="Google Sans Mono"/>
              </a:rPr>
              <a:t>{</a:t>
            </a:r>
          </a:p>
          <a:p>
            <a:pPr marL="0" indent="0">
              <a:buNone/>
            </a:pPr>
            <a:r>
              <a:rPr lang="en-US" sz="2400" b="0" i="0" dirty="0">
                <a:solidFill>
                  <a:srgbClr val="444746"/>
                </a:solidFill>
                <a:effectLst/>
                <a:latin typeface="Google Sans Mono"/>
              </a:rPr>
              <a:t>	public static void main(String[] </a:t>
            </a:r>
            <a:r>
              <a:rPr lang="en-US" sz="2400" b="0" i="0" dirty="0" err="1">
                <a:solidFill>
                  <a:srgbClr val="444746"/>
                </a:solidFill>
                <a:effectLst/>
                <a:latin typeface="Google Sans Mono"/>
              </a:rPr>
              <a:t>args</a:t>
            </a:r>
            <a:r>
              <a:rPr lang="en-US" sz="2400" b="0" i="0" dirty="0">
                <a:solidFill>
                  <a:srgbClr val="444746"/>
                </a:solidFill>
                <a:effectLst/>
                <a:latin typeface="Google Sans Mono"/>
              </a:rPr>
              <a:t>) { </a:t>
            </a:r>
          </a:p>
          <a:p>
            <a:pPr marL="0" indent="0">
              <a:buNone/>
            </a:pPr>
            <a:r>
              <a:rPr lang="en-US" sz="2400" dirty="0">
                <a:solidFill>
                  <a:srgbClr val="444746"/>
                </a:solidFill>
                <a:latin typeface="Google Sans Mono"/>
              </a:rPr>
              <a:t>                  </a:t>
            </a:r>
            <a:r>
              <a:rPr lang="en-US" sz="2400" b="0" i="0" dirty="0">
                <a:effectLst/>
                <a:latin typeface="Google Sans Mono"/>
              </a:rPr>
              <a:t>// Your program code goes here</a:t>
            </a:r>
            <a:r>
              <a:rPr lang="en-US" sz="2400" b="0" i="0" dirty="0">
                <a:solidFill>
                  <a:srgbClr val="444746"/>
                </a:solidFill>
                <a:effectLst/>
                <a:latin typeface="Google Sans Mono"/>
              </a:rPr>
              <a:t> </a:t>
            </a:r>
          </a:p>
          <a:p>
            <a:pPr marL="0" indent="0">
              <a:buNone/>
            </a:pPr>
            <a:r>
              <a:rPr lang="en-US" sz="2400" dirty="0">
                <a:solidFill>
                  <a:srgbClr val="444746"/>
                </a:solidFill>
                <a:latin typeface="Google Sans Mono"/>
              </a:rPr>
              <a:t>	    </a:t>
            </a:r>
            <a:r>
              <a:rPr lang="en-US" sz="2400" dirty="0" err="1">
                <a:solidFill>
                  <a:srgbClr val="444746"/>
                </a:solidFill>
                <a:latin typeface="Google Sans Mono"/>
              </a:rPr>
              <a:t>System.out.println</a:t>
            </a:r>
            <a:r>
              <a:rPr lang="en-US" sz="2400" dirty="0">
                <a:solidFill>
                  <a:srgbClr val="444746"/>
                </a:solidFill>
                <a:latin typeface="Google Sans Mono"/>
              </a:rPr>
              <a:t>(“</a:t>
            </a:r>
            <a:r>
              <a:rPr lang="en-US" sz="2400" dirty="0" err="1">
                <a:solidFill>
                  <a:srgbClr val="444746"/>
                </a:solidFill>
                <a:latin typeface="Google Sans Mono"/>
              </a:rPr>
              <a:t>hellow</a:t>
            </a:r>
            <a:r>
              <a:rPr lang="en-US" sz="2400" dirty="0">
                <a:solidFill>
                  <a:srgbClr val="444746"/>
                </a:solidFill>
                <a:latin typeface="Google Sans Mono"/>
              </a:rPr>
              <a:t> World”);</a:t>
            </a:r>
            <a:endParaRPr lang="en-US" sz="2400" b="0" i="0" dirty="0">
              <a:solidFill>
                <a:srgbClr val="444746"/>
              </a:solidFill>
              <a:effectLst/>
              <a:latin typeface="Google Sans Mono"/>
            </a:endParaRPr>
          </a:p>
          <a:p>
            <a:pPr marL="0" indent="0">
              <a:buNone/>
            </a:pPr>
            <a:r>
              <a:rPr lang="en-US" sz="2400" dirty="0">
                <a:solidFill>
                  <a:srgbClr val="444746"/>
                </a:solidFill>
                <a:latin typeface="Google Sans Mono"/>
              </a:rPr>
              <a:t>	}</a:t>
            </a:r>
          </a:p>
          <a:p>
            <a:pPr marL="0" indent="0">
              <a:buNone/>
            </a:pPr>
            <a:r>
              <a:rPr lang="en-US" sz="2400" b="0" i="0" dirty="0">
                <a:solidFill>
                  <a:srgbClr val="444746"/>
                </a:solidFill>
                <a:effectLst/>
                <a:latin typeface="Google Sans Mono"/>
              </a:rPr>
              <a:t>}</a:t>
            </a:r>
            <a:endParaRPr lang="en-PK"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676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A8BAF-1D09-7DA2-3CA3-01F438C94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739B6D-4313-7516-AF65-78D280E4142A}"/>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Syntax of Main Method</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6B1E984-A3DF-512F-BA3B-35F8FD0DF434}"/>
              </a:ext>
            </a:extLst>
          </p:cNvPr>
          <p:cNvSpPr>
            <a:spLocks noGrp="1"/>
          </p:cNvSpPr>
          <p:nvPr>
            <p:ph idx="1"/>
          </p:nvPr>
        </p:nvSpPr>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This keyword specifies that the main method is accessible from anywhere in the program.</a:t>
            </a:r>
          </a:p>
          <a:p>
            <a:pPr marL="0" indent="0" algn="just">
              <a:buNone/>
            </a:pP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This keyword indicates that the main method can be called without creating an instance of the class containing it. This is because the main method is typically used to execute the program itself, and object creation might not be necessary.</a:t>
            </a:r>
          </a:p>
          <a:p>
            <a:pPr marL="0" indent="0" algn="just">
              <a:buNone/>
            </a:pP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This keyword specifies that the main method does not return any value.</a:t>
            </a:r>
          </a:p>
          <a:p>
            <a:pPr marL="0" indent="0" algn="just">
              <a:buNone/>
            </a:pPr>
            <a:r>
              <a:rPr lang="en-US" sz="2000" dirty="0">
                <a:latin typeface="Times New Roman" panose="02020603050405020304" pitchFamily="18" charset="0"/>
                <a:cs typeface="Times New Roman" panose="02020603050405020304" pitchFamily="18" charset="0"/>
              </a:rPr>
              <a:t>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 This is the method signature.</a:t>
            </a:r>
          </a:p>
          <a:p>
            <a:pPr marL="0" indent="0" algn="just">
              <a:buNone/>
            </a:pPr>
            <a:r>
              <a:rPr lang="en-US" sz="2000" b="1" dirty="0">
                <a:latin typeface="Times New Roman" panose="02020603050405020304" pitchFamily="18" charset="0"/>
                <a:cs typeface="Times New Roman" panose="02020603050405020304" pitchFamily="18" charset="0"/>
              </a:rPr>
              <a:t>main:</a:t>
            </a:r>
            <a:r>
              <a:rPr lang="en-US" sz="2000" dirty="0">
                <a:latin typeface="Times New Roman" panose="02020603050405020304" pitchFamily="18" charset="0"/>
                <a:cs typeface="Times New Roman" panose="02020603050405020304" pitchFamily="18" charset="0"/>
              </a:rPr>
              <a:t> This is the name of the method, and it must be named main for the JVM to recognize it as the entry point of the program.</a:t>
            </a:r>
          </a:p>
          <a:p>
            <a:pPr marL="0" indent="0" algn="just">
              <a:buNone/>
            </a:pPr>
            <a:r>
              <a:rPr lang="en-US" sz="2000" b="1" dirty="0">
                <a:latin typeface="Times New Roman" panose="02020603050405020304" pitchFamily="18" charset="0"/>
                <a:cs typeface="Times New Roman" panose="02020603050405020304" pitchFamily="18" charset="0"/>
              </a:rPr>
              <a:t>String[] </a:t>
            </a:r>
            <a:r>
              <a:rPr lang="en-US" sz="2000" b="1" dirty="0" err="1">
                <a:latin typeface="Times New Roman" panose="02020603050405020304" pitchFamily="18" charset="0"/>
                <a:cs typeface="Times New Roman" panose="02020603050405020304" pitchFamily="18" charset="0"/>
              </a:rPr>
              <a:t>args</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This is the parameter list. The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 parameter is an array of strings that can be used to pass command-line arguments to the program when it is executed. </a:t>
            </a:r>
            <a:endParaRPr lang="en-PK"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750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8FB3-2591-5181-463F-C578352B04A8}"/>
              </a:ext>
            </a:extLst>
          </p:cNvPr>
          <p:cNvSpPr>
            <a:spLocks noGrp="1"/>
          </p:cNvSpPr>
          <p:nvPr>
            <p:ph type="ctrTitle"/>
          </p:nvPr>
        </p:nvSpPr>
        <p:spPr>
          <a:xfrm>
            <a:off x="1524000" y="2122054"/>
            <a:ext cx="9144000" cy="1660237"/>
          </a:xfrm>
        </p:spPr>
        <p:txBody>
          <a:bodyPr>
            <a:normAutofit fontScale="90000"/>
          </a:bodyPr>
          <a:lstStyle/>
          <a:p>
            <a:r>
              <a:rPr lang="en-US" b="1" dirty="0">
                <a:latin typeface="Times New Roman" panose="02020603050405020304" pitchFamily="18" charset="0"/>
                <a:cs typeface="Times New Roman" panose="02020603050405020304" pitchFamily="18" charset="0"/>
              </a:rPr>
              <a:t>Introduction to Java Language</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3542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593DF-0936-55A1-F5B6-68A05774A21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History of JAVA</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077F89A-954E-9E12-688A-E050CF505466}"/>
              </a:ext>
            </a:extLst>
          </p:cNvPr>
          <p:cNvSpPr>
            <a:spLocks noGrp="1"/>
          </p:cNvSpPr>
          <p:nvPr>
            <p:ph idx="1"/>
          </p:nvPr>
        </p:nvSpPr>
        <p:spPr>
          <a:xfrm>
            <a:off x="838200" y="1690688"/>
            <a:ext cx="10515600" cy="4562628"/>
          </a:xfrm>
        </p:spPr>
        <p:txBody>
          <a:bodyPr>
            <a:normAutofit/>
          </a:bodyPr>
          <a:lstStyle/>
          <a:p>
            <a:pPr algn="just"/>
            <a:r>
              <a:rPr lang="en-US" sz="2400" dirty="0">
                <a:latin typeface="Times New Roman" panose="02020603050405020304" pitchFamily="18" charset="0"/>
                <a:cs typeface="Times New Roman" panose="02020603050405020304" pitchFamily="18" charset="0"/>
              </a:rPr>
              <a:t>A team at Sun Microsystems, led by James Gosling, initiated the "Green" project to develop a language for consumer electronics like set-top boxes.</a:t>
            </a:r>
          </a:p>
          <a:p>
            <a:pPr algn="just"/>
            <a:r>
              <a:rPr lang="en-US" sz="2400" dirty="0">
                <a:latin typeface="Times New Roman" panose="02020603050405020304" pitchFamily="18" charset="0"/>
                <a:cs typeface="Times New Roman" panose="02020603050405020304" pitchFamily="18" charset="0"/>
              </a:rPr>
              <a:t>Initially called "Oak" after an oak, the name was later changed to "Java" due to trademark conflicts.</a:t>
            </a:r>
          </a:p>
          <a:p>
            <a:pPr algn="just"/>
            <a:r>
              <a:rPr lang="en-US" sz="2400" dirty="0">
                <a:latin typeface="Times New Roman" panose="02020603050405020304" pitchFamily="18" charset="0"/>
                <a:cs typeface="Times New Roman" panose="02020603050405020304" pitchFamily="18" charset="0"/>
              </a:rPr>
              <a:t>Java 1.0 was officially released in 1995, its "write once, run anywhere" (WORA) principle, achieved through bytecode and the Java Virtual Machine (JVM), made it platform-independent.</a:t>
            </a:r>
          </a:p>
          <a:p>
            <a:pPr algn="just"/>
            <a:r>
              <a:rPr lang="en-US" sz="2400" dirty="0">
                <a:latin typeface="Times New Roman" panose="02020603050405020304" pitchFamily="18" charset="0"/>
                <a:cs typeface="Times New Roman" panose="02020603050405020304" pitchFamily="18" charset="0"/>
              </a:rPr>
              <a:t>Java's focus on security and object-oriented programming.</a:t>
            </a:r>
          </a:p>
          <a:p>
            <a:pPr algn="just"/>
            <a:r>
              <a:rPr lang="en-US" sz="2400" dirty="0">
                <a:latin typeface="Times New Roman" panose="02020603050405020304" pitchFamily="18" charset="0"/>
                <a:cs typeface="Times New Roman" panose="02020603050405020304" pitchFamily="18" charset="0"/>
              </a:rPr>
              <a:t>In early 2000s, java becoming the go-to language for web applications, enterprise software development, and mobile app development, cloud computing etc.</a:t>
            </a:r>
          </a:p>
          <a:p>
            <a:pPr algn="just"/>
            <a:endParaRPr lang="en-US" sz="2400" dirty="0">
              <a:latin typeface="Times New Roman" panose="02020603050405020304" pitchFamily="18" charset="0"/>
              <a:cs typeface="Times New Roman" panose="02020603050405020304" pitchFamily="18" charset="0"/>
            </a:endParaRPr>
          </a:p>
          <a:p>
            <a:pPr marL="0" indent="0" algn="just">
              <a:buNone/>
            </a:pPr>
            <a:endParaRPr lang="en-PK"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93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00F357-E77E-194F-04EC-6A0E53746D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6939B3-C5AC-8344-A18D-8C5F3046A1F7}"/>
              </a:ext>
            </a:extLst>
          </p:cNvPr>
          <p:cNvSpPr>
            <a:spLocks noGrp="1"/>
          </p:cNvSpPr>
          <p:nvPr>
            <p:ph type="ctrTitle"/>
          </p:nvPr>
        </p:nvSpPr>
        <p:spPr>
          <a:xfrm>
            <a:off x="1524000" y="2122054"/>
            <a:ext cx="9144000" cy="1660237"/>
          </a:xfrm>
        </p:spPr>
        <p:txBody>
          <a:bodyPr>
            <a:normAutofit fontScale="90000"/>
          </a:bodyPr>
          <a:lstStyle/>
          <a:p>
            <a:r>
              <a:rPr lang="en-US" b="1" dirty="0">
                <a:latin typeface="Times New Roman" panose="02020603050405020304" pitchFamily="18" charset="0"/>
                <a:cs typeface="Times New Roman" panose="02020603050405020304" pitchFamily="18" charset="0"/>
              </a:rPr>
              <a:t>Compilation Process of JAVA</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4985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FA866-7AE0-2898-6E07-05DB2E36E1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B52FD5-3546-F0BF-94E4-6114167565B3}"/>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Compilation of Process of JAVA </a:t>
            </a:r>
            <a:endParaRPr lang="en-PK" b="1" dirty="0">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005BC61E-899D-4C23-9C99-CA6357B164ED}"/>
              </a:ext>
            </a:extLst>
          </p:cNvPr>
          <p:cNvSpPr>
            <a:spLocks noGrp="1"/>
          </p:cNvSpPr>
          <p:nvPr>
            <p:ph idx="1"/>
          </p:nvPr>
        </p:nvSpPr>
        <p:spPr/>
        <p:txBody>
          <a:bodyPr/>
          <a:lstStyle/>
          <a:p>
            <a:endParaRPr lang="en-PK"/>
          </a:p>
        </p:txBody>
      </p:sp>
      <p:pic>
        <p:nvPicPr>
          <p:cNvPr id="9" name="Picture 8">
            <a:extLst>
              <a:ext uri="{FF2B5EF4-FFF2-40B4-BE49-F238E27FC236}">
                <a16:creationId xmlns:a16="http://schemas.microsoft.com/office/drawing/2014/main" id="{18AE38FD-1749-0F09-1F28-D593BC04FD42}"/>
              </a:ext>
            </a:extLst>
          </p:cNvPr>
          <p:cNvPicPr>
            <a:picLocks noChangeAspect="1"/>
          </p:cNvPicPr>
          <p:nvPr/>
        </p:nvPicPr>
        <p:blipFill>
          <a:blip r:embed="rId2"/>
          <a:stretch>
            <a:fillRect/>
          </a:stretch>
        </p:blipFill>
        <p:spPr>
          <a:xfrm>
            <a:off x="838200" y="1757362"/>
            <a:ext cx="10515600" cy="4419601"/>
          </a:xfrm>
          <a:prstGeom prst="rect">
            <a:avLst/>
          </a:prstGeom>
        </p:spPr>
      </p:pic>
    </p:spTree>
    <p:extLst>
      <p:ext uri="{BB962C8B-B14F-4D97-AF65-F5344CB8AC3E}">
        <p14:creationId xmlns:p14="http://schemas.microsoft.com/office/powerpoint/2010/main" val="1561402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ECEE5-1973-10C3-CBB1-F7746EB6F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91D66-424B-4F67-BA08-FB5483BD1BFE}"/>
              </a:ext>
            </a:extLst>
          </p:cNvPr>
          <p:cNvSpPr>
            <a:spLocks noGrp="1"/>
          </p:cNvSpPr>
          <p:nvPr>
            <p:ph type="ctrTitle"/>
          </p:nvPr>
        </p:nvSpPr>
        <p:spPr>
          <a:xfrm>
            <a:off x="1524000" y="2122054"/>
            <a:ext cx="9144000" cy="1660237"/>
          </a:xfrm>
        </p:spPr>
        <p:txBody>
          <a:bodyPr>
            <a:normAutofit fontScale="90000"/>
          </a:bodyPr>
          <a:lstStyle/>
          <a:p>
            <a:r>
              <a:rPr lang="en-US" b="1" dirty="0">
                <a:latin typeface="Times New Roman" panose="02020603050405020304" pitchFamily="18" charset="0"/>
                <a:cs typeface="Times New Roman" panose="02020603050405020304" pitchFamily="18" charset="0"/>
              </a:rPr>
              <a:t>Java development kit (JDK)</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0201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300CB8-2A89-5165-0895-CD6823A581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307DA3-3A60-DE76-1802-A6FCC89E3475}"/>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Java development kit (JDK)</a:t>
            </a:r>
            <a:endParaRPr lang="en-PK"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BDD562A-2CAA-0FAE-4320-3686407239C2}"/>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JDK stands for Java Development Kit. It's a software development environment specifically designed for creating Java applications. It essentially provides all the tools and resources programmers need to build Java programs from scratch.</a:t>
            </a:r>
          </a:p>
          <a:p>
            <a:pPr algn="just"/>
            <a:r>
              <a:rPr lang="en-US" dirty="0">
                <a:latin typeface="Times New Roman" panose="02020603050405020304" pitchFamily="18" charset="0"/>
                <a:cs typeface="Times New Roman" panose="02020603050405020304" pitchFamily="18" charset="0"/>
              </a:rPr>
              <a:t>JDK includes various tools like a compiler (</a:t>
            </a:r>
            <a:r>
              <a:rPr lang="en-US" dirty="0" err="1">
                <a:latin typeface="Times New Roman" panose="02020603050405020304" pitchFamily="18" charset="0"/>
                <a:cs typeface="Times New Roman" panose="02020603050405020304" pitchFamily="18" charset="0"/>
              </a:rPr>
              <a:t>javac</a:t>
            </a:r>
            <a:r>
              <a:rPr lang="en-US" dirty="0">
                <a:latin typeface="Times New Roman" panose="02020603050405020304" pitchFamily="18" charset="0"/>
                <a:cs typeface="Times New Roman" panose="02020603050405020304" pitchFamily="18" charset="0"/>
              </a:rPr>
              <a:t>) to convert Java code into bytecode, an archiver (jar) to package application components, a debugger to identify and fix errors, and a documentation generator (Javadoc) to create documentation for your code.</a:t>
            </a:r>
          </a:p>
          <a:p>
            <a:pPr marL="0" indent="0" algn="just">
              <a:buNone/>
            </a:pPr>
            <a:endParaRPr lang="en-PK"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995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C0601-74A9-C6DB-9EE4-EE5E4ED99E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C5C80A-C625-607C-C16D-6E98DE73C9A5}"/>
              </a:ext>
            </a:extLst>
          </p:cNvPr>
          <p:cNvSpPr>
            <a:spLocks noGrp="1"/>
          </p:cNvSpPr>
          <p:nvPr>
            <p:ph type="ctrTitle"/>
          </p:nvPr>
        </p:nvSpPr>
        <p:spPr>
          <a:xfrm>
            <a:off x="1017639" y="2122054"/>
            <a:ext cx="10368115" cy="1660237"/>
          </a:xfrm>
        </p:spPr>
        <p:txBody>
          <a:bodyPr>
            <a:normAutofit fontScale="90000"/>
          </a:bodyPr>
          <a:lstStyle/>
          <a:p>
            <a:r>
              <a:rPr lang="en-US" b="1" dirty="0">
                <a:latin typeface="Times New Roman" panose="02020603050405020304" pitchFamily="18" charset="0"/>
                <a:cs typeface="Times New Roman" panose="02020603050405020304" pitchFamily="18" charset="0"/>
              </a:rPr>
              <a:t>Java Runtime Environment (JRE)</a:t>
            </a:r>
            <a:endParaRPr lang="en-PK"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4309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1343</TotalTime>
  <Words>1110</Words>
  <Application>Microsoft Office PowerPoint</Application>
  <PresentationFormat>Widescreen</PresentationFormat>
  <Paragraphs>88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Google Sans Mono</vt:lpstr>
      <vt:lpstr>Times New Roman</vt:lpstr>
      <vt:lpstr>Office Theme</vt:lpstr>
      <vt:lpstr>Summer Bootcamp in JAVA Lecture 1</vt:lpstr>
      <vt:lpstr>Lecture 1 Overview</vt:lpstr>
      <vt:lpstr>Introduction to Java Language</vt:lpstr>
      <vt:lpstr>History of JAVA</vt:lpstr>
      <vt:lpstr>Compilation Process of JAVA</vt:lpstr>
      <vt:lpstr>Compilation of Process of JAVA </vt:lpstr>
      <vt:lpstr>Java development kit (JDK)</vt:lpstr>
      <vt:lpstr>Java development kit (JDK)</vt:lpstr>
      <vt:lpstr>Java Runtime Environment (JRE)</vt:lpstr>
      <vt:lpstr>Java Runtime Environment (JRE)</vt:lpstr>
      <vt:lpstr>Java Virtual Machine (JVM)</vt:lpstr>
      <vt:lpstr>Java Virtual Machine (JVM)</vt:lpstr>
      <vt:lpstr>Variable</vt:lpstr>
      <vt:lpstr>Rules of Variable</vt:lpstr>
      <vt:lpstr>Data Types</vt:lpstr>
      <vt:lpstr>Primitive (value type) Data Types in java </vt:lpstr>
      <vt:lpstr>Operators</vt:lpstr>
      <vt:lpstr>Arithmetic Operators</vt:lpstr>
      <vt:lpstr>Operator Precedence</vt:lpstr>
      <vt:lpstr>PowerPoint Presentation</vt:lpstr>
      <vt:lpstr>Operator Precedence Example</vt:lpstr>
      <vt:lpstr>Operator Precedence Example</vt:lpstr>
      <vt:lpstr>Syntax of Main Method</vt:lpstr>
      <vt:lpstr>Syntax of Main Method</vt:lpstr>
      <vt:lpstr>Syntax of Main Method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Software Construction and development</dc:title>
  <dc:creator>Bilal Arif</dc:creator>
  <cp:lastModifiedBy>Bilal Arif</cp:lastModifiedBy>
  <cp:revision>36</cp:revision>
  <dcterms:created xsi:type="dcterms:W3CDTF">2023-02-24T13:54:21Z</dcterms:created>
  <dcterms:modified xsi:type="dcterms:W3CDTF">2024-07-22T08:04:31Z</dcterms:modified>
</cp:coreProperties>
</file>