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9" r:id="rId3"/>
    <p:sldId id="286" r:id="rId4"/>
    <p:sldId id="293" r:id="rId5"/>
    <p:sldId id="294" r:id="rId6"/>
    <p:sldId id="331" r:id="rId7"/>
    <p:sldId id="330" r:id="rId8"/>
    <p:sldId id="346" r:id="rId9"/>
    <p:sldId id="332" r:id="rId10"/>
    <p:sldId id="333" r:id="rId11"/>
    <p:sldId id="336" r:id="rId12"/>
    <p:sldId id="339" r:id="rId13"/>
    <p:sldId id="338" r:id="rId14"/>
    <p:sldId id="340" r:id="rId15"/>
    <p:sldId id="341" r:id="rId16"/>
    <p:sldId id="343" r:id="rId17"/>
    <p:sldId id="342" r:id="rId18"/>
    <p:sldId id="344" r:id="rId19"/>
    <p:sldId id="345" r:id="rId20"/>
    <p:sldId id="347" r:id="rId21"/>
    <p:sldId id="348" r:id="rId22"/>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5" d="100"/>
          <a:sy n="65" d="100"/>
        </p:scale>
        <p:origin x="8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3DA6-5A98-F898-39E5-76F7C25B14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A2F24726-643A-CCD6-A8D7-31A9D21B70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F13F34D3-3C6B-DCA2-49F1-A28A6EFBE592}"/>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5" name="Footer Placeholder 4">
            <a:extLst>
              <a:ext uri="{FF2B5EF4-FFF2-40B4-BE49-F238E27FC236}">
                <a16:creationId xmlns:a16="http://schemas.microsoft.com/office/drawing/2014/main" id="{1F5B5322-2F48-372C-F1AB-CFAFFDA93AB1}"/>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6565A10-C6E7-139F-B027-E77D3C33FD7E}"/>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35338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1B990-2621-3C7E-DDFE-09A34061611A}"/>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30AE522-7ED6-2128-9F4A-DB7D69254C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C48CAF32-9369-7B6B-AECA-B6F79FED00B9}"/>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5" name="Footer Placeholder 4">
            <a:extLst>
              <a:ext uri="{FF2B5EF4-FFF2-40B4-BE49-F238E27FC236}">
                <a16:creationId xmlns:a16="http://schemas.microsoft.com/office/drawing/2014/main" id="{54B9484A-734C-DF9D-D961-66092981613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71677EC2-2644-DCF3-125F-BA1DC082F5C7}"/>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36812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9E0A94-5A1C-7685-BD3B-FC9CAA0641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D3713CDD-F257-EFB5-8EA3-0C149FE84D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4B39F9C-5404-B715-091A-F3291C912949}"/>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5" name="Footer Placeholder 4">
            <a:extLst>
              <a:ext uri="{FF2B5EF4-FFF2-40B4-BE49-F238E27FC236}">
                <a16:creationId xmlns:a16="http://schemas.microsoft.com/office/drawing/2014/main" id="{50A38CEC-3F45-38AE-B086-5E174EFE7FF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E34A4DA-1540-E53B-2463-8AE3AF638A3C}"/>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61367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37F3A-80A4-88AB-C0B9-9B9A7A63E713}"/>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B7DF52E0-41D8-5ED8-1835-9C6B51A291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CB00AD4-6924-7365-F830-2423E8F3F03B}"/>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5" name="Footer Placeholder 4">
            <a:extLst>
              <a:ext uri="{FF2B5EF4-FFF2-40B4-BE49-F238E27FC236}">
                <a16:creationId xmlns:a16="http://schemas.microsoft.com/office/drawing/2014/main" id="{E60EE4DD-4147-9DC0-537B-2EC49704CB7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AC24799-27A2-CED6-E400-55E63C1F0CE4}"/>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44652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869D-C660-4BA2-BB8D-FC029C1DFB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C7584932-F912-92F1-9146-65C28DF0BB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022449-A079-6234-B269-5870B595E2A4}"/>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5" name="Footer Placeholder 4">
            <a:extLst>
              <a:ext uri="{FF2B5EF4-FFF2-40B4-BE49-F238E27FC236}">
                <a16:creationId xmlns:a16="http://schemas.microsoft.com/office/drawing/2014/main" id="{3EEA91BE-F1D4-B158-D121-AB25FC897FAE}"/>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D516F2B-F05D-5BC6-0AAF-42AD7B500E39}"/>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2204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9CDA4-2400-9F2F-948F-E848AF56DAFC}"/>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E112AC99-2563-718A-D362-6EE8C43AB6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4D13A990-BDDB-0CF0-3566-E527130ADF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2B00F8FC-0604-1015-88E2-5B3B39EDDBF3}"/>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6" name="Footer Placeholder 5">
            <a:extLst>
              <a:ext uri="{FF2B5EF4-FFF2-40B4-BE49-F238E27FC236}">
                <a16:creationId xmlns:a16="http://schemas.microsoft.com/office/drawing/2014/main" id="{6BDEBF7D-4301-DBEA-A8B4-145F10CA405E}"/>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42EDC1DB-2EE8-6F64-B723-C9B366A1A7A0}"/>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403381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12FE5-4F1D-2CEE-3D58-E8CFFB22F192}"/>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5BD93AEB-23A7-3F1F-A2B3-23F08B6B5A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887A1C-477E-18C2-0559-B4A9190142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8CCA160C-1250-BE87-E280-2A9C0B0C62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F94749-2A6A-4651-6F9D-BB9B72B3D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FEE9A2B0-9A2D-A020-C663-DFC57C160424}"/>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8" name="Footer Placeholder 7">
            <a:extLst>
              <a:ext uri="{FF2B5EF4-FFF2-40B4-BE49-F238E27FC236}">
                <a16:creationId xmlns:a16="http://schemas.microsoft.com/office/drawing/2014/main" id="{08B00BFD-D13D-0692-C5E7-49B50670FDCB}"/>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C7F7DEA0-ADD2-4BCC-9380-E20594C0B014}"/>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65130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2138E-E4ED-EE2B-9D4A-04B58D7DCDEF}"/>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4E39292D-AA6F-3406-574A-D2554D104149}"/>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4" name="Footer Placeholder 3">
            <a:extLst>
              <a:ext uri="{FF2B5EF4-FFF2-40B4-BE49-F238E27FC236}">
                <a16:creationId xmlns:a16="http://schemas.microsoft.com/office/drawing/2014/main" id="{254BF0A5-76B7-64AC-15AE-D42FB76324FD}"/>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40EF5C84-AE13-B930-D927-047B904B0F82}"/>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12956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059986-4965-D651-F1E6-D67EEEF70958}"/>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3" name="Footer Placeholder 2">
            <a:extLst>
              <a:ext uri="{FF2B5EF4-FFF2-40B4-BE49-F238E27FC236}">
                <a16:creationId xmlns:a16="http://schemas.microsoft.com/office/drawing/2014/main" id="{20A2B3D5-2E16-90F2-B5C9-09A8A3DF9185}"/>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78E6D8A4-A250-6716-406F-1D89B4957AC8}"/>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55054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2DD6-BD31-81C5-74A2-7269FEEDE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6117C793-CEA9-4F95-8D31-E621992CB0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4B5FF6E1-B2D1-CE52-215A-40188A699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639039-E92E-8B5D-724C-C00C35F35120}"/>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6" name="Footer Placeholder 5">
            <a:extLst>
              <a:ext uri="{FF2B5EF4-FFF2-40B4-BE49-F238E27FC236}">
                <a16:creationId xmlns:a16="http://schemas.microsoft.com/office/drawing/2014/main" id="{1BA39727-80D2-7136-7574-39DD9817B0E2}"/>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A3B8A993-77C8-3BFD-0BAB-EF2DF7B3D086}"/>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91935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82F1B-D69B-CCBC-C109-B65CB7EA9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A6B8244E-99A8-D823-721F-D43CA7A30E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19541B15-623E-8F51-D0E9-CDFB64AF65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517B3-49D8-B652-D1D9-A3591B064280}"/>
              </a:ext>
            </a:extLst>
          </p:cNvPr>
          <p:cNvSpPr>
            <a:spLocks noGrp="1"/>
          </p:cNvSpPr>
          <p:nvPr>
            <p:ph type="dt" sz="half" idx="10"/>
          </p:nvPr>
        </p:nvSpPr>
        <p:spPr/>
        <p:txBody>
          <a:bodyPr/>
          <a:lstStyle/>
          <a:p>
            <a:fld id="{5602395E-D5DD-4E82-8F80-85435E883561}" type="datetimeFigureOut">
              <a:rPr lang="en-PK" smtClean="0"/>
              <a:t>12/08/2024</a:t>
            </a:fld>
            <a:endParaRPr lang="en-PK"/>
          </a:p>
        </p:txBody>
      </p:sp>
      <p:sp>
        <p:nvSpPr>
          <p:cNvPr id="6" name="Footer Placeholder 5">
            <a:extLst>
              <a:ext uri="{FF2B5EF4-FFF2-40B4-BE49-F238E27FC236}">
                <a16:creationId xmlns:a16="http://schemas.microsoft.com/office/drawing/2014/main" id="{AA715CB8-F7DF-B8B5-3208-00ED9ABE567B}"/>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C28C4617-B196-8340-0A49-4FA93ACCB0AB}"/>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294108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511FE2-5E17-7FB4-F568-A29C4ED40F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F5A37955-4B28-F87A-9DE0-17B67728FD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594D010-F54B-0D73-3C0D-9FDA3BAF67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2395E-D5DD-4E82-8F80-85435E883561}" type="datetimeFigureOut">
              <a:rPr lang="en-PK" smtClean="0"/>
              <a:t>12/08/2024</a:t>
            </a:fld>
            <a:endParaRPr lang="en-PK"/>
          </a:p>
        </p:txBody>
      </p:sp>
      <p:sp>
        <p:nvSpPr>
          <p:cNvPr id="5" name="Footer Placeholder 4">
            <a:extLst>
              <a:ext uri="{FF2B5EF4-FFF2-40B4-BE49-F238E27FC236}">
                <a16:creationId xmlns:a16="http://schemas.microsoft.com/office/drawing/2014/main" id="{2E5FDC8F-F09C-8DBF-2D35-18615D632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8DC5E5DF-4385-B81F-4413-5B6E655063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1FA5D-486F-40E9-A0D7-E66DC756D61E}" type="slidenum">
              <a:rPr lang="en-PK" smtClean="0"/>
              <a:t>‹#›</a:t>
            </a:fld>
            <a:endParaRPr lang="en-PK"/>
          </a:p>
        </p:txBody>
      </p:sp>
    </p:spTree>
    <p:extLst>
      <p:ext uri="{BB962C8B-B14F-4D97-AF65-F5344CB8AC3E}">
        <p14:creationId xmlns:p14="http://schemas.microsoft.com/office/powerpoint/2010/main" val="2703595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8FB3-2591-5181-463F-C578352B04A8}"/>
              </a:ext>
            </a:extLst>
          </p:cNvPr>
          <p:cNvSpPr>
            <a:spLocks noGrp="1"/>
          </p:cNvSpPr>
          <p:nvPr>
            <p:ph type="ctrTitle"/>
          </p:nvPr>
        </p:nvSpPr>
        <p:spPr>
          <a:xfrm>
            <a:off x="943897" y="1151860"/>
            <a:ext cx="10304206" cy="1842063"/>
          </a:xfrm>
        </p:spPr>
        <p:txBody>
          <a:bodyPr>
            <a:normAutofit/>
          </a:bodyPr>
          <a:lstStyle/>
          <a:p>
            <a:r>
              <a:rPr lang="en-US" b="1" dirty="0">
                <a:latin typeface="Times New Roman" panose="02020603050405020304" pitchFamily="18" charset="0"/>
                <a:cs typeface="Times New Roman" panose="02020603050405020304" pitchFamily="18" charset="0"/>
              </a:rPr>
              <a:t>Summer Bootcamp in JAVA</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Lecture 7</a:t>
            </a:r>
            <a:endParaRPr lang="en-PK" b="1" dirty="0">
              <a:latin typeface="Times New Roman" panose="02020603050405020304" pitchFamily="18" charset="0"/>
              <a:cs typeface="Times New Roman" panose="02020603050405020304" pitchFamily="18" charset="0"/>
            </a:endParaRPr>
          </a:p>
        </p:txBody>
      </p:sp>
      <p:sp>
        <p:nvSpPr>
          <p:cNvPr id="4" name="Subtitle 3">
            <a:extLst>
              <a:ext uri="{FF2B5EF4-FFF2-40B4-BE49-F238E27FC236}">
                <a16:creationId xmlns:a16="http://schemas.microsoft.com/office/drawing/2014/main" id="{1B10C3F3-D683-7A96-AA42-D89DCB16F764}"/>
              </a:ext>
            </a:extLst>
          </p:cNvPr>
          <p:cNvSpPr>
            <a:spLocks noGrp="1"/>
          </p:cNvSpPr>
          <p:nvPr>
            <p:ph type="subTitle" idx="1"/>
          </p:nvPr>
        </p:nvSpPr>
        <p:spPr>
          <a:xfrm>
            <a:off x="1524000" y="3535670"/>
            <a:ext cx="9144000" cy="1655762"/>
          </a:xfrm>
        </p:spPr>
        <p:txBody>
          <a:bodyPr>
            <a:normAutofit/>
          </a:bodyPr>
          <a:lstStyle/>
          <a:p>
            <a:r>
              <a:rPr lang="en-US" dirty="0"/>
              <a:t>Bilal Arif </a:t>
            </a:r>
            <a:r>
              <a:rPr lang="en-US" b="1" dirty="0"/>
              <a:t>(Senior </a:t>
            </a:r>
            <a:r>
              <a:rPr lang="en-US" sz="2800" b="1" dirty="0"/>
              <a:t>Lecturer)</a:t>
            </a:r>
          </a:p>
          <a:p>
            <a:r>
              <a:rPr lang="en-US" dirty="0"/>
              <a:t>Department of Software Engineering, University of Management and Technology Lahore.</a:t>
            </a:r>
            <a:endParaRPr lang="en-PK" dirty="0"/>
          </a:p>
        </p:txBody>
      </p:sp>
      <p:pic>
        <p:nvPicPr>
          <p:cNvPr id="1026" name="Picture 2" descr="Software development - Free electronics icons">
            <a:extLst>
              <a:ext uri="{FF2B5EF4-FFF2-40B4-BE49-F238E27FC236}">
                <a16:creationId xmlns:a16="http://schemas.microsoft.com/office/drawing/2014/main" id="{E7BB956D-C1BD-6598-A4AD-674DB72396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5005591"/>
            <a:ext cx="2286000" cy="1460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831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Constructors</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 special type of method which initiate (declare + initialize) the object.</a:t>
            </a:r>
          </a:p>
          <a:p>
            <a:r>
              <a:rPr lang="en-US" sz="2400" dirty="0">
                <a:latin typeface="Times New Roman" panose="02020603050405020304" pitchFamily="18" charset="0"/>
                <a:cs typeface="Times New Roman" panose="02020603050405020304" pitchFamily="18" charset="0"/>
              </a:rPr>
              <a:t>Constructor has no return type, it should declare with class name. </a:t>
            </a:r>
          </a:p>
          <a:p>
            <a:r>
              <a:rPr lang="en-US" sz="2400" dirty="0">
                <a:latin typeface="Times New Roman" panose="02020603050405020304" pitchFamily="18" charset="0"/>
                <a:cs typeface="Times New Roman" panose="02020603050405020304" pitchFamily="18" charset="0"/>
              </a:rPr>
              <a:t>Constructor has no return type but it returns the reference of the object. </a:t>
            </a:r>
          </a:p>
          <a:p>
            <a:r>
              <a:rPr lang="en-US" sz="2400" dirty="0">
                <a:latin typeface="Times New Roman" panose="02020603050405020304" pitchFamily="18" charset="0"/>
                <a:cs typeface="Times New Roman" panose="02020603050405020304" pitchFamily="18" charset="0"/>
              </a:rPr>
              <a:t>There are three type of constructors </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Default </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Overloading </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Copy constructors </a:t>
            </a:r>
          </a:p>
          <a:p>
            <a:pPr marL="457200" lvl="1"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endParaRPr lang="en-P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686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Single responsibility Principle method</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914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Encapsulation</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246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Encapsulation</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Encapsulation in Java is a process of wrapping code and data together into a single unit, for example, a capsule which is mixed of several medicines.</a:t>
            </a:r>
          </a:p>
          <a:p>
            <a:pPr algn="just"/>
            <a:r>
              <a:rPr lang="en-US" sz="2400" dirty="0">
                <a:latin typeface="Times New Roman" panose="02020603050405020304" pitchFamily="18" charset="0"/>
                <a:cs typeface="Times New Roman" panose="02020603050405020304" pitchFamily="18" charset="0"/>
              </a:rPr>
              <a:t>We can create a fully encapsulated class in Java by making all the data members of the class private. Now we can use setter and getter methods to set and get the data in it.</a:t>
            </a:r>
          </a:p>
          <a:p>
            <a:pPr algn="just"/>
            <a:endParaRPr lang="en-PK" sz="2400" dirty="0">
              <a:latin typeface="Times New Roman" panose="02020603050405020304" pitchFamily="18" charset="0"/>
              <a:cs typeface="Times New Roman" panose="02020603050405020304" pitchFamily="18" charset="0"/>
            </a:endParaRPr>
          </a:p>
        </p:txBody>
      </p:sp>
      <p:pic>
        <p:nvPicPr>
          <p:cNvPr id="1026" name="Picture 2" descr="encapsulation in java">
            <a:extLst>
              <a:ext uri="{FF2B5EF4-FFF2-40B4-BE49-F238E27FC236}">
                <a16:creationId xmlns:a16="http://schemas.microsoft.com/office/drawing/2014/main" id="{9FFBD1E1-2D30-C70E-D479-B939196F9B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9369" y="3669275"/>
            <a:ext cx="4530960" cy="2171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449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Association</a:t>
            </a:r>
            <a:br>
              <a:rPr lang="en-US" sz="4800" b="1" dirty="0">
                <a:latin typeface="Times New Roman" panose="02020603050405020304" pitchFamily="18" charset="0"/>
                <a:cs typeface="Times New Roman" panose="02020603050405020304" pitchFamily="18" charset="0"/>
              </a:rPr>
            </a:br>
            <a:r>
              <a:rPr lang="en-US" sz="4800" b="1" dirty="0">
                <a:latin typeface="Times New Roman" panose="02020603050405020304" pitchFamily="18" charset="0"/>
                <a:cs typeface="Times New Roman" panose="02020603050405020304" pitchFamily="18" charset="0"/>
              </a:rPr>
              <a:t>(HAS-A)</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7943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Association</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fontScale="92500" lnSpcReduction="10000"/>
          </a:bodyPr>
          <a:lstStyle/>
          <a:p>
            <a:pPr marL="0" indent="0" algn="just">
              <a:buNone/>
            </a:pPr>
            <a:r>
              <a:rPr lang="en-US" sz="2400" dirty="0">
                <a:latin typeface="Times New Roman" panose="02020603050405020304" pitchFamily="18" charset="0"/>
                <a:cs typeface="Times New Roman" panose="02020603050405020304" pitchFamily="18" charset="0"/>
              </a:rPr>
              <a:t>When a class contains the object of another class is call association. It is Has A relationship. Association manages one-to-one, one-to-many, many-to-one and many-to-many relationship. </a:t>
            </a:r>
          </a:p>
          <a:p>
            <a:pPr marL="0" indent="0" algn="just">
              <a:buNone/>
            </a:pPr>
            <a:r>
              <a:rPr lang="en-US" sz="2400" b="1" dirty="0">
                <a:latin typeface="Times New Roman" panose="02020603050405020304" pitchFamily="18" charset="0"/>
                <a:cs typeface="Times New Roman" panose="02020603050405020304" pitchFamily="18" charset="0"/>
              </a:rPr>
              <a:t>Examples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A person can have only one passport. It defines the one-to-one</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If we talk about the Association between a College and Student, a College can have many students. It defines the one-to-many</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A province can have several cities, and those cities are related to that single state. It defines the many-to-one</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A single student can associate with multiple teachers, and multiple students can also be associated with a single teacher. Both are created or deleted independently, so it defines the many-to-many</a:t>
            </a:r>
          </a:p>
          <a:p>
            <a:pPr algn="just"/>
            <a:r>
              <a:rPr lang="en-US" sz="2400" b="1" dirty="0">
                <a:latin typeface="Times New Roman" panose="02020603050405020304" pitchFamily="18" charset="0"/>
                <a:cs typeface="Times New Roman" panose="02020603050405020304" pitchFamily="18" charset="0"/>
              </a:rPr>
              <a:t>When a class contains its own object is called self referential class.</a:t>
            </a:r>
          </a:p>
        </p:txBody>
      </p:sp>
    </p:spTree>
    <p:extLst>
      <p:ext uri="{BB962C8B-B14F-4D97-AF65-F5344CB8AC3E}">
        <p14:creationId xmlns:p14="http://schemas.microsoft.com/office/powerpoint/2010/main" val="875732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Types Association</a:t>
            </a:r>
            <a:br>
              <a:rPr lang="en-US" sz="4800" b="1" dirty="0">
                <a:latin typeface="Times New Roman" panose="02020603050405020304" pitchFamily="18" charset="0"/>
                <a:cs typeface="Times New Roman" panose="02020603050405020304" pitchFamily="18" charset="0"/>
              </a:rPr>
            </a:b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962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Type of Associations</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There are two type of association</a:t>
            </a:r>
          </a:p>
          <a:p>
            <a:pPr marL="457200" indent="-457200" algn="just">
              <a:buFont typeface="+mj-lt"/>
              <a:buAutoNum type="arabicPeriod"/>
            </a:pPr>
            <a:r>
              <a:rPr lang="en-US" sz="2400" b="1" dirty="0">
                <a:latin typeface="Times New Roman" panose="02020603050405020304" pitchFamily="18" charset="0"/>
                <a:cs typeface="Times New Roman" panose="02020603050405020304" pitchFamily="18" charset="0"/>
              </a:rPr>
              <a:t>Aggregation </a:t>
            </a:r>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400" b="1" dirty="0">
                <a:latin typeface="Times New Roman" panose="02020603050405020304" pitchFamily="18" charset="0"/>
                <a:cs typeface="Times New Roman" panose="02020603050405020304" pitchFamily="18" charset="0"/>
              </a:rPr>
              <a:t>Composition </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445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Aggregation</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pPr marL="0" indent="0" algn="just">
              <a:buNone/>
            </a:pPr>
            <a:r>
              <a:rPr lang="en-US" sz="2400" b="1" dirty="0">
                <a:latin typeface="Times New Roman" panose="02020603050405020304" pitchFamily="18" charset="0"/>
                <a:cs typeface="Times New Roman" panose="02020603050405020304" pitchFamily="18" charset="0"/>
              </a:rPr>
              <a:t>Aggregation </a:t>
            </a:r>
          </a:p>
          <a:p>
            <a:pPr marL="0" indent="0" algn="just">
              <a:buNone/>
            </a:pPr>
            <a:r>
              <a:rPr lang="en-US" sz="2000" dirty="0">
                <a:latin typeface="Times New Roman" panose="02020603050405020304" pitchFamily="18" charset="0"/>
                <a:cs typeface="Times New Roman" panose="02020603050405020304" pitchFamily="18" charset="0"/>
              </a:rPr>
              <a:t>Aggregation follows the one-way relationship. If two entities are in the aggregation, and one entity fails due to some error, it will not affect the other entity.</a:t>
            </a:r>
          </a:p>
          <a:p>
            <a:pPr marL="0" indent="0" algn="just">
              <a:buNone/>
            </a:pPr>
            <a:r>
              <a:rPr lang="en-US" sz="2000" b="1" dirty="0">
                <a:latin typeface="Times New Roman" panose="02020603050405020304" pitchFamily="18" charset="0"/>
                <a:cs typeface="Times New Roman" panose="02020603050405020304" pitchFamily="18" charset="0"/>
              </a:rPr>
              <a:t>Example:</a:t>
            </a:r>
          </a:p>
          <a:p>
            <a:pPr marL="0" indent="0" algn="just">
              <a:buNone/>
            </a:pPr>
            <a:r>
              <a:rPr lang="en-US" sz="2000" dirty="0">
                <a:latin typeface="Times New Roman" panose="02020603050405020304" pitchFamily="18" charset="0"/>
                <a:cs typeface="Times New Roman" panose="02020603050405020304" pitchFamily="18" charset="0"/>
              </a:rPr>
              <a:t>Let's take the example of a toy and its battery. The battery belongs to a toy, and if the toy breaks and, the battery will still remaining and it may still be working.</a:t>
            </a:r>
          </a:p>
          <a:p>
            <a:pPr marL="0" indent="0" algn="just">
              <a:buNone/>
            </a:pPr>
            <a:endParaRPr lang="en-US" sz="2000" dirty="0">
              <a:latin typeface="Times New Roman" panose="02020603050405020304" pitchFamily="18" charset="0"/>
              <a:cs typeface="Times New Roman" panose="02020603050405020304" pitchFamily="18" charset="0"/>
            </a:endParaRPr>
          </a:p>
        </p:txBody>
      </p:sp>
      <p:pic>
        <p:nvPicPr>
          <p:cNvPr id="2050" name="Picture 2" descr="Association in Java">
            <a:extLst>
              <a:ext uri="{FF2B5EF4-FFF2-40B4-BE49-F238E27FC236}">
                <a16:creationId xmlns:a16="http://schemas.microsoft.com/office/drawing/2014/main" id="{62B072AF-C082-3387-050D-F652161947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6625" y="4462463"/>
            <a:ext cx="52387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2740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Composition </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Composition </a:t>
            </a:r>
          </a:p>
          <a:p>
            <a:pPr marL="0" indent="0" algn="just">
              <a:buNone/>
            </a:pPr>
            <a:r>
              <a:rPr lang="en-US" sz="2400" dirty="0">
                <a:latin typeface="Times New Roman" panose="02020603050405020304" pitchFamily="18" charset="0"/>
                <a:cs typeface="Times New Roman" panose="02020603050405020304" pitchFamily="18" charset="0"/>
              </a:rPr>
              <a:t>The composition relationship of two objects is possible when one object contains another object, and that object is fully dependent on it.</a:t>
            </a:r>
          </a:p>
          <a:p>
            <a:pPr marL="0" indent="0" algn="just">
              <a:buNone/>
            </a:pPr>
            <a:r>
              <a:rPr lang="en-US" sz="2400" b="1" dirty="0">
                <a:latin typeface="Times New Roman" panose="02020603050405020304" pitchFamily="18" charset="0"/>
                <a:cs typeface="Times New Roman" panose="02020603050405020304" pitchFamily="18" charset="0"/>
              </a:rPr>
              <a:t>Example:</a:t>
            </a:r>
          </a:p>
          <a:p>
            <a:pPr marL="0" indent="0" algn="just">
              <a:buNone/>
            </a:pPr>
            <a:r>
              <a:rPr lang="en-US" sz="2400" dirty="0">
                <a:latin typeface="Times New Roman" panose="02020603050405020304" pitchFamily="18" charset="0"/>
                <a:cs typeface="Times New Roman" panose="02020603050405020304" pitchFamily="18" charset="0"/>
              </a:rPr>
              <a:t>A University can have more than one department. So, if a university is permanently closed, then all departments within that particular university will be destroy because departments cannot exist without a university. </a:t>
            </a:r>
          </a:p>
        </p:txBody>
      </p:sp>
    </p:spTree>
    <p:extLst>
      <p:ext uri="{BB962C8B-B14F-4D97-AF65-F5344CB8AC3E}">
        <p14:creationId xmlns:p14="http://schemas.microsoft.com/office/powerpoint/2010/main" val="414427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7E312-A2F9-F5A4-040E-C0A8FC87E2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C6BE1-6B20-5E07-C98E-86ED147DFBC6}"/>
              </a:ext>
            </a:extLst>
          </p:cNvPr>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Lecture 7 Overview</a:t>
            </a:r>
            <a:endParaRPr lang="en-PK" sz="36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B157FDA-8068-AB1E-19A8-538CC9D530CF}"/>
              </a:ext>
            </a:extLst>
          </p:cNvPr>
          <p:cNvSpPr>
            <a:spLocks noGrp="1"/>
          </p:cNvSpPr>
          <p:nvPr>
            <p:ph idx="1"/>
          </p:nvPr>
        </p:nvSpPr>
        <p:spPr>
          <a:xfrm>
            <a:off x="838199" y="1825625"/>
            <a:ext cx="10724535" cy="4351338"/>
          </a:xfrm>
        </p:spPr>
        <p:txBody>
          <a:bodyPr>
            <a:normAutofit fontScale="92500" lnSpcReduction="20000"/>
          </a:bodyPr>
          <a:lstStyle/>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Difference between POP(Procedural Oriented Programming) and OOP (Object Oriented Programming).</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Abstract data type (User define data types)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Classes + Objects + Access Modifiers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Constructors and types of constructors </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Responsibility principle method</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Cohesion </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Method Overloading</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Encapsulation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Association (Composition and Aggregation) </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Point of sale-1</a:t>
            </a:r>
          </a:p>
          <a:p>
            <a:pPr algn="just"/>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514350" indent="-514350" algn="just">
              <a:buFont typeface="+mj-lt"/>
              <a:buAutoNum type="arabicPeriod"/>
            </a:pPr>
            <a:endParaRPr lang="en-P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459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Point of Sale Part-1</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359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Point of sale part-1</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Understand Requirements of the project </a:t>
            </a:r>
          </a:p>
          <a:p>
            <a:pPr algn="just"/>
            <a:r>
              <a:rPr lang="en-US" sz="3600" dirty="0">
                <a:latin typeface="Times New Roman" panose="02020603050405020304" pitchFamily="18" charset="0"/>
                <a:cs typeface="Times New Roman" panose="02020603050405020304" pitchFamily="18" charset="0"/>
              </a:rPr>
              <a:t>Ready the design of the project (UML class diagram)</a:t>
            </a:r>
          </a:p>
          <a:p>
            <a:pPr algn="just"/>
            <a:r>
              <a:rPr lang="en-US" sz="3600" dirty="0">
                <a:latin typeface="Times New Roman" panose="02020603050405020304" pitchFamily="18" charset="0"/>
                <a:cs typeface="Times New Roman" panose="02020603050405020304" pitchFamily="18" charset="0"/>
              </a:rPr>
              <a:t>Implementation (Front-end)</a:t>
            </a:r>
          </a:p>
          <a:p>
            <a:pPr algn="just"/>
            <a:r>
              <a:rPr lang="en-US" sz="3600" dirty="0">
                <a:latin typeface="Times New Roman" panose="02020603050405020304" pitchFamily="18" charset="0"/>
                <a:cs typeface="Times New Roman" panose="02020603050405020304" pitchFamily="18" charset="0"/>
              </a:rPr>
              <a:t>Overview of the prototypes</a:t>
            </a:r>
          </a:p>
          <a:p>
            <a:pPr algn="just"/>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0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A3985-A561-14F6-81BF-3FAC42A9750F}"/>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05E0E19-919E-90CF-A3D4-A2A3768256D5}"/>
              </a:ext>
            </a:extLst>
          </p:cNvPr>
          <p:cNvGraphicFramePr>
            <a:graphicFrameLocks noGrp="1"/>
          </p:cNvGraphicFramePr>
          <p:nvPr>
            <p:ph idx="1"/>
            <p:extLst>
              <p:ext uri="{D42A27DB-BD31-4B8C-83A1-F6EECF244321}">
                <p14:modId xmlns:p14="http://schemas.microsoft.com/office/powerpoint/2010/main" val="2432568995"/>
              </p:ext>
            </p:extLst>
          </p:nvPr>
        </p:nvGraphicFramePr>
        <p:xfrm>
          <a:off x="678426" y="693174"/>
          <a:ext cx="10869562" cy="5421690"/>
        </p:xfrm>
        <a:graphic>
          <a:graphicData uri="http://schemas.openxmlformats.org/drawingml/2006/table">
            <a:tbl>
              <a:tblPr/>
              <a:tblGrid>
                <a:gridCol w="1524248">
                  <a:extLst>
                    <a:ext uri="{9D8B030D-6E8A-4147-A177-3AD203B41FA5}">
                      <a16:colId xmlns:a16="http://schemas.microsoft.com/office/drawing/2014/main" val="3146070438"/>
                    </a:ext>
                  </a:extLst>
                </a:gridCol>
                <a:gridCol w="4441211">
                  <a:extLst>
                    <a:ext uri="{9D8B030D-6E8A-4147-A177-3AD203B41FA5}">
                      <a16:colId xmlns:a16="http://schemas.microsoft.com/office/drawing/2014/main" val="553997752"/>
                    </a:ext>
                  </a:extLst>
                </a:gridCol>
                <a:gridCol w="4904103">
                  <a:extLst>
                    <a:ext uri="{9D8B030D-6E8A-4147-A177-3AD203B41FA5}">
                      <a16:colId xmlns:a16="http://schemas.microsoft.com/office/drawing/2014/main" val="4214996419"/>
                    </a:ext>
                  </a:extLst>
                </a:gridCol>
              </a:tblGrid>
              <a:tr h="800776">
                <a:tc>
                  <a:txBody>
                    <a:bodyPr/>
                    <a:lstStyle/>
                    <a:p>
                      <a:pPr algn="ctr" fontAlgn="t"/>
                      <a:endParaRPr lang="en-US" sz="1400" b="1" dirty="0">
                        <a:solidFill>
                          <a:srgbClr val="000000"/>
                        </a:solidFill>
                        <a:effectLst/>
                        <a:latin typeface="Times New Roman" panose="02020603050405020304" pitchFamily="18" charset="0"/>
                        <a:cs typeface="Times New Roman" panose="02020603050405020304" pitchFamily="18" charset="0"/>
                      </a:endParaRPr>
                    </a:p>
                    <a:p>
                      <a:pPr algn="ctr" fontAlgn="t"/>
                      <a:r>
                        <a:rPr lang="en-US" sz="1400" b="1" dirty="0">
                          <a:solidFill>
                            <a:srgbClr val="000000"/>
                          </a:solidFill>
                          <a:effectLst/>
                          <a:latin typeface="Times New Roman" panose="02020603050405020304" pitchFamily="18" charset="0"/>
                          <a:cs typeface="Times New Roman" panose="02020603050405020304" pitchFamily="18" charset="0"/>
                        </a:rPr>
                        <a:t>On the basis of</a:t>
                      </a:r>
                    </a:p>
                    <a:p>
                      <a:pPr algn="ctr" fontAlgn="t"/>
                      <a:endParaRPr lang="en-US" sz="1400" b="1" dirty="0">
                        <a:solidFill>
                          <a:srgbClr val="000000"/>
                        </a:solidFill>
                        <a:effectLst/>
                        <a:latin typeface="Times New Roman" panose="02020603050405020304" pitchFamily="18" charset="0"/>
                        <a:cs typeface="Times New Roman" panose="02020603050405020304" pitchFamily="18" charset="0"/>
                      </a:endParaRPr>
                    </a:p>
                  </a:txBody>
                  <a:tcPr marL="18469" marR="18469" marT="18469" marB="184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CCBE"/>
                    </a:solidFill>
                  </a:tcPr>
                </a:tc>
                <a:tc>
                  <a:txBody>
                    <a:bodyPr/>
                    <a:lstStyle/>
                    <a:p>
                      <a:pPr algn="ctr" fontAlgn="t"/>
                      <a:endParaRPr lang="en-US" sz="1400" b="1" dirty="0">
                        <a:solidFill>
                          <a:srgbClr val="000000"/>
                        </a:solidFill>
                        <a:effectLst/>
                        <a:latin typeface="Times New Roman" panose="02020603050405020304" pitchFamily="18" charset="0"/>
                        <a:cs typeface="Times New Roman" panose="02020603050405020304" pitchFamily="18" charset="0"/>
                      </a:endParaRPr>
                    </a:p>
                    <a:p>
                      <a:pPr algn="ctr" fontAlgn="t"/>
                      <a:r>
                        <a:rPr lang="en-US" sz="1400" b="1" dirty="0">
                          <a:solidFill>
                            <a:srgbClr val="000000"/>
                          </a:solidFill>
                          <a:effectLst/>
                          <a:latin typeface="Times New Roman" panose="02020603050405020304" pitchFamily="18" charset="0"/>
                          <a:cs typeface="Times New Roman" panose="02020603050405020304" pitchFamily="18" charset="0"/>
                        </a:rPr>
                        <a:t>Procedural Programming</a:t>
                      </a:r>
                    </a:p>
                  </a:txBody>
                  <a:tcPr marL="18469" marR="18469" marT="18469" marB="184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CCBE"/>
                    </a:solidFill>
                  </a:tcPr>
                </a:tc>
                <a:tc>
                  <a:txBody>
                    <a:bodyPr/>
                    <a:lstStyle/>
                    <a:p>
                      <a:pPr algn="ctr" fontAlgn="t"/>
                      <a:endParaRPr lang="en-US" sz="1400" b="1" dirty="0">
                        <a:solidFill>
                          <a:srgbClr val="000000"/>
                        </a:solidFill>
                        <a:effectLst/>
                        <a:latin typeface="Times New Roman" panose="02020603050405020304" pitchFamily="18" charset="0"/>
                        <a:cs typeface="Times New Roman" panose="02020603050405020304" pitchFamily="18" charset="0"/>
                      </a:endParaRPr>
                    </a:p>
                    <a:p>
                      <a:pPr algn="ctr" fontAlgn="t"/>
                      <a:r>
                        <a:rPr lang="en-US" sz="1400" b="1" dirty="0">
                          <a:solidFill>
                            <a:srgbClr val="000000"/>
                          </a:solidFill>
                          <a:effectLst/>
                          <a:latin typeface="Times New Roman" panose="02020603050405020304" pitchFamily="18" charset="0"/>
                          <a:cs typeface="Times New Roman" panose="02020603050405020304" pitchFamily="18" charset="0"/>
                        </a:rPr>
                        <a:t>Object-Oriented Programming</a:t>
                      </a:r>
                    </a:p>
                  </a:txBody>
                  <a:tcPr marL="18469" marR="18469" marT="18469" marB="184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CCBE"/>
                    </a:solidFill>
                  </a:tcPr>
                </a:tc>
                <a:extLst>
                  <a:ext uri="{0D108BD9-81ED-4DB2-BD59-A6C34878D82A}">
                    <a16:rowId xmlns:a16="http://schemas.microsoft.com/office/drawing/2014/main" val="1076261388"/>
                  </a:ext>
                </a:extLst>
              </a:tr>
              <a:tr h="841567">
                <a:tc>
                  <a:txBody>
                    <a:bodyPr/>
                    <a:lstStyle/>
                    <a:p>
                      <a:pPr algn="ctr" fontAlgn="t"/>
                      <a:endParaRPr lang="en-US" sz="1400" b="1" dirty="0">
                        <a:solidFill>
                          <a:schemeClr val="tx1"/>
                        </a:solidFill>
                        <a:effectLst/>
                        <a:latin typeface="Times New Roman" panose="02020603050405020304" pitchFamily="18" charset="0"/>
                        <a:cs typeface="Times New Roman" panose="02020603050405020304" pitchFamily="18" charset="0"/>
                      </a:endParaRPr>
                    </a:p>
                    <a:p>
                      <a:pPr algn="ctr" fontAlgn="t"/>
                      <a:r>
                        <a:rPr lang="en-US" sz="1400" b="1" dirty="0">
                          <a:solidFill>
                            <a:schemeClr val="tx1"/>
                          </a:solidFill>
                          <a:effectLst/>
                          <a:latin typeface="Times New Roman" panose="02020603050405020304" pitchFamily="18" charset="0"/>
                          <a:cs typeface="Times New Roman" panose="02020603050405020304" pitchFamily="18" charset="0"/>
                        </a:rPr>
                        <a:t>Security</a:t>
                      </a:r>
                      <a:endParaRPr lang="en-US" sz="1400" dirty="0">
                        <a:solidFill>
                          <a:schemeClr val="tx1"/>
                        </a:solidFill>
                        <a:effectLst/>
                        <a:latin typeface="Times New Roman" panose="02020603050405020304" pitchFamily="18" charset="0"/>
                        <a:cs typeface="Times New Roman" panose="02020603050405020304" pitchFamily="18" charset="0"/>
                      </a:endParaRP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endParaRPr lang="en-US" sz="1400" dirty="0">
                        <a:solidFill>
                          <a:schemeClr val="tx1"/>
                        </a:solidFill>
                        <a:effectLst/>
                        <a:latin typeface="Times New Roman" panose="02020603050405020304" pitchFamily="18" charset="0"/>
                        <a:cs typeface="Times New Roman" panose="02020603050405020304" pitchFamily="18" charset="0"/>
                      </a:endParaRPr>
                    </a:p>
                    <a:p>
                      <a:pPr algn="ctr" fontAlgn="t"/>
                      <a:r>
                        <a:rPr lang="en-US" sz="1400" dirty="0">
                          <a:solidFill>
                            <a:schemeClr val="tx1"/>
                          </a:solidFill>
                          <a:effectLst/>
                          <a:latin typeface="Times New Roman" panose="02020603050405020304" pitchFamily="18" charset="0"/>
                          <a:cs typeface="Times New Roman" panose="02020603050405020304" pitchFamily="18" charset="0"/>
                        </a:rPr>
                        <a:t>It is less secure than OOPs.</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Data hiding is possible in object-oriented programming due to abstraction and encapsulation. So, it is more secure than procedural programming.</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extLst>
                  <a:ext uri="{0D108BD9-81ED-4DB2-BD59-A6C34878D82A}">
                    <a16:rowId xmlns:a16="http://schemas.microsoft.com/office/drawing/2014/main" val="256774966"/>
                  </a:ext>
                </a:extLst>
              </a:tr>
              <a:tr h="326982">
                <a:tc>
                  <a:txBody>
                    <a:bodyPr/>
                    <a:lstStyle/>
                    <a:p>
                      <a:pPr algn="ctr" fontAlgn="t"/>
                      <a:r>
                        <a:rPr lang="en-US" sz="1400" b="1" dirty="0">
                          <a:solidFill>
                            <a:schemeClr val="tx1"/>
                          </a:solidFill>
                          <a:effectLst/>
                          <a:latin typeface="Times New Roman" panose="02020603050405020304" pitchFamily="18" charset="0"/>
                          <a:cs typeface="Times New Roman" panose="02020603050405020304" pitchFamily="18" charset="0"/>
                        </a:rPr>
                        <a:t>Approach</a:t>
                      </a:r>
                      <a:endParaRPr lang="en-US" sz="1400" dirty="0">
                        <a:solidFill>
                          <a:schemeClr val="tx1"/>
                        </a:solidFill>
                        <a:effectLst/>
                        <a:latin typeface="Times New Roman" panose="02020603050405020304" pitchFamily="18" charset="0"/>
                        <a:cs typeface="Times New Roman" panose="02020603050405020304" pitchFamily="18" charset="0"/>
                      </a:endParaRP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It follows a top-down approach.</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It follows a bottom-up approach.</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166080283"/>
                  </a:ext>
                </a:extLst>
              </a:tr>
              <a:tr h="533852">
                <a:tc>
                  <a:txBody>
                    <a:bodyPr/>
                    <a:lstStyle/>
                    <a:p>
                      <a:pPr algn="ctr" fontAlgn="t"/>
                      <a:r>
                        <a:rPr lang="en-US" sz="1400" b="1" dirty="0">
                          <a:solidFill>
                            <a:schemeClr val="tx1"/>
                          </a:solidFill>
                          <a:effectLst/>
                          <a:latin typeface="Times New Roman" panose="02020603050405020304" pitchFamily="18" charset="0"/>
                          <a:cs typeface="Times New Roman" panose="02020603050405020304" pitchFamily="18" charset="0"/>
                        </a:rPr>
                        <a:t>Reusability</a:t>
                      </a:r>
                      <a:endParaRPr lang="en-US" sz="1400" dirty="0">
                        <a:solidFill>
                          <a:schemeClr val="tx1"/>
                        </a:solidFill>
                        <a:effectLst/>
                        <a:latin typeface="Times New Roman" panose="02020603050405020304" pitchFamily="18" charset="0"/>
                        <a:cs typeface="Times New Roman" panose="02020603050405020304" pitchFamily="18" charset="0"/>
                      </a:endParaRP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There is limited code reusability present in procedural programming.</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It offers code reusability by using the feature of inheritance.</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extLst>
                  <a:ext uri="{0D108BD9-81ED-4DB2-BD59-A6C34878D82A}">
                    <a16:rowId xmlns:a16="http://schemas.microsoft.com/office/drawing/2014/main" val="2232972112"/>
                  </a:ext>
                </a:extLst>
              </a:tr>
              <a:tr h="547700">
                <a:tc>
                  <a:txBody>
                    <a:bodyPr/>
                    <a:lstStyle/>
                    <a:p>
                      <a:pPr algn="ctr" fontAlgn="t"/>
                      <a:r>
                        <a:rPr lang="en-US" sz="1400" b="1" dirty="0">
                          <a:solidFill>
                            <a:schemeClr val="tx1"/>
                          </a:solidFill>
                          <a:effectLst/>
                          <a:latin typeface="Times New Roman" panose="02020603050405020304" pitchFamily="18" charset="0"/>
                          <a:cs typeface="Times New Roman" panose="02020603050405020304" pitchFamily="18" charset="0"/>
                        </a:rPr>
                        <a:t>Overloading</a:t>
                      </a:r>
                      <a:endParaRPr lang="en-US" sz="1400" dirty="0">
                        <a:solidFill>
                          <a:schemeClr val="tx1"/>
                        </a:solidFill>
                        <a:effectLst/>
                        <a:latin typeface="Times New Roman" panose="02020603050405020304" pitchFamily="18" charset="0"/>
                        <a:cs typeface="Times New Roman" panose="02020603050405020304" pitchFamily="18" charset="0"/>
                      </a:endParaRP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Overloading is not possible in procedural programming.</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In OOP, there is a concept of function overloading and operator overloading.</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537146542"/>
                  </a:ext>
                </a:extLst>
              </a:tr>
              <a:tr h="364709">
                <a:tc>
                  <a:txBody>
                    <a:bodyPr/>
                    <a:lstStyle/>
                    <a:p>
                      <a:pPr algn="ctr" fontAlgn="t"/>
                      <a:r>
                        <a:rPr lang="en-US" sz="1400" b="1" dirty="0">
                          <a:solidFill>
                            <a:schemeClr val="tx1"/>
                          </a:solidFill>
                          <a:effectLst/>
                          <a:latin typeface="Times New Roman" panose="02020603050405020304" pitchFamily="18" charset="0"/>
                          <a:cs typeface="Times New Roman" panose="02020603050405020304" pitchFamily="18" charset="0"/>
                        </a:rPr>
                        <a:t>Problems</a:t>
                      </a:r>
                      <a:endParaRPr lang="en-US" sz="1400" dirty="0">
                        <a:solidFill>
                          <a:schemeClr val="tx1"/>
                        </a:solidFill>
                        <a:effectLst/>
                        <a:latin typeface="Times New Roman" panose="02020603050405020304" pitchFamily="18" charset="0"/>
                        <a:cs typeface="Times New Roman" panose="02020603050405020304" pitchFamily="18" charset="0"/>
                      </a:endParaRP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It is not recommended for complex problems.</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It is appropriate for complex problems.</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extLst>
                  <a:ext uri="{0D108BD9-81ED-4DB2-BD59-A6C34878D82A}">
                    <a16:rowId xmlns:a16="http://schemas.microsoft.com/office/drawing/2014/main" val="2106450961"/>
                  </a:ext>
                </a:extLst>
              </a:tr>
              <a:tr h="533852">
                <a:tc>
                  <a:txBody>
                    <a:bodyPr/>
                    <a:lstStyle/>
                    <a:p>
                      <a:pPr algn="ctr" fontAlgn="t"/>
                      <a:r>
                        <a:rPr lang="en-US" sz="1400" b="1" dirty="0">
                          <a:solidFill>
                            <a:schemeClr val="tx1"/>
                          </a:solidFill>
                          <a:effectLst/>
                          <a:latin typeface="Times New Roman" panose="02020603050405020304" pitchFamily="18" charset="0"/>
                          <a:cs typeface="Times New Roman" panose="02020603050405020304" pitchFamily="18" charset="0"/>
                        </a:rPr>
                        <a:t>Analogy</a:t>
                      </a:r>
                      <a:r>
                        <a:rPr lang="en-US" sz="1400" dirty="0">
                          <a:solidFill>
                            <a:schemeClr val="tx1"/>
                          </a:solidFill>
                          <a:effectLst/>
                          <a:latin typeface="Times New Roman" panose="02020603050405020304" pitchFamily="18" charset="0"/>
                          <a:cs typeface="Times New Roman" panose="02020603050405020304" pitchFamily="18" charset="0"/>
                        </a:rPr>
                        <a:t> </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Like following a recipe step-by-step.</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Like building with Lego bricks, where each brick represents an object with specific properties and functionalities.</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588885"/>
                  </a:ext>
                </a:extLst>
              </a:tr>
              <a:tr h="786214">
                <a:tc>
                  <a:txBody>
                    <a:bodyPr/>
                    <a:lstStyle/>
                    <a:p>
                      <a:pPr algn="ctr" fontAlgn="t"/>
                      <a:r>
                        <a:rPr lang="en-US" sz="1400" b="1" dirty="0">
                          <a:solidFill>
                            <a:schemeClr val="tx1"/>
                          </a:solidFill>
                          <a:effectLst/>
                          <a:latin typeface="Times New Roman" panose="02020603050405020304" pitchFamily="18" charset="0"/>
                          <a:cs typeface="Times New Roman" panose="02020603050405020304" pitchFamily="18" charset="0"/>
                        </a:rPr>
                        <a:t>Scalability </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Adding features to complex systems can require significant code restructuring.</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Adding functionalities often involves extending existing objects or creating new ones, making the system more scalable.</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1EB"/>
                    </a:solidFill>
                  </a:tcPr>
                </a:tc>
                <a:extLst>
                  <a:ext uri="{0D108BD9-81ED-4DB2-BD59-A6C34878D82A}">
                    <a16:rowId xmlns:a16="http://schemas.microsoft.com/office/drawing/2014/main" val="646088098"/>
                  </a:ext>
                </a:extLst>
              </a:tr>
              <a:tr h="686038">
                <a:tc>
                  <a:txBody>
                    <a:bodyPr/>
                    <a:lstStyle/>
                    <a:p>
                      <a:pPr algn="ctr" fontAlgn="t"/>
                      <a:r>
                        <a:rPr lang="en-US" sz="1400" b="1" dirty="0">
                          <a:solidFill>
                            <a:schemeClr val="tx1"/>
                          </a:solidFill>
                          <a:effectLst/>
                          <a:latin typeface="Times New Roman" panose="02020603050405020304" pitchFamily="18" charset="0"/>
                          <a:cs typeface="Times New Roman" panose="02020603050405020304" pitchFamily="18" charset="0"/>
                        </a:rPr>
                        <a:t>Examples</a:t>
                      </a:r>
                      <a:endParaRPr lang="en-US" sz="1400" dirty="0">
                        <a:solidFill>
                          <a:schemeClr val="tx1"/>
                        </a:solidFill>
                        <a:effectLst/>
                        <a:latin typeface="Times New Roman" panose="02020603050405020304" pitchFamily="18" charset="0"/>
                        <a:cs typeface="Times New Roman" panose="02020603050405020304" pitchFamily="18" charset="0"/>
                      </a:endParaRP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Examples of Procedural programming include C, Fortran, Pascal, Cobol.</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US" sz="1400" dirty="0">
                          <a:solidFill>
                            <a:schemeClr val="tx1"/>
                          </a:solidFill>
                          <a:effectLst/>
                          <a:latin typeface="Times New Roman" panose="02020603050405020304" pitchFamily="18" charset="0"/>
                          <a:cs typeface="Times New Roman" panose="02020603050405020304" pitchFamily="18" charset="0"/>
                        </a:rPr>
                        <a:t>The examples of object-oriented programming are -</a:t>
                      </a:r>
                      <a:br>
                        <a:rPr lang="en-US" sz="1400" dirty="0">
                          <a:solidFill>
                            <a:schemeClr val="tx1"/>
                          </a:solidFill>
                          <a:effectLst/>
                          <a:latin typeface="Times New Roman" panose="02020603050405020304" pitchFamily="18" charset="0"/>
                          <a:cs typeface="Times New Roman" panose="02020603050405020304" pitchFamily="18" charset="0"/>
                        </a:rPr>
                      </a:br>
                      <a:r>
                        <a:rPr lang="en-US" sz="1400" dirty="0">
                          <a:solidFill>
                            <a:schemeClr val="tx1"/>
                          </a:solidFill>
                          <a:effectLst/>
                          <a:latin typeface="Times New Roman" panose="02020603050405020304" pitchFamily="18" charset="0"/>
                          <a:cs typeface="Times New Roman" panose="02020603050405020304" pitchFamily="18" charset="0"/>
                        </a:rPr>
                        <a:t>.NET, C#, Python, Java and C++.</a:t>
                      </a:r>
                    </a:p>
                  </a:txBody>
                  <a:tcPr marL="12313" marR="12313" marT="12313" marB="12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679384053"/>
                  </a:ext>
                </a:extLst>
              </a:tr>
            </a:tbl>
          </a:graphicData>
        </a:graphic>
      </p:graphicFrame>
    </p:spTree>
    <p:extLst>
      <p:ext uri="{BB962C8B-B14F-4D97-AF65-F5344CB8AC3E}">
        <p14:creationId xmlns:p14="http://schemas.microsoft.com/office/powerpoint/2010/main" val="690275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Abstract (user-define) Data Types</a:t>
            </a:r>
            <a:br>
              <a:rPr lang="en-US" sz="4800" b="1" dirty="0">
                <a:latin typeface="Times New Roman" panose="02020603050405020304" pitchFamily="18" charset="0"/>
                <a:cs typeface="Times New Roman" panose="02020603050405020304" pitchFamily="18" charset="0"/>
              </a:rPr>
            </a:br>
            <a:r>
              <a:rPr lang="en-US" sz="4800" b="1" dirty="0">
                <a:latin typeface="Times New Roman" panose="02020603050405020304" pitchFamily="18" charset="0"/>
                <a:cs typeface="Times New Roman" panose="02020603050405020304" pitchFamily="18" charset="0"/>
              </a:rPr>
              <a:t>ADT</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67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Abstract (User-define) Data types</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Class:</a:t>
            </a:r>
            <a:endParaRPr lang="en-US" sz="18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A type or blueprint or template that defines the properties (attributes) and behaviors (methods) of a specific type of object. A class itself does not hold any data or perform actions. </a:t>
            </a:r>
          </a:p>
          <a:p>
            <a:pPr marL="0" indent="0" algn="just">
              <a:buNone/>
            </a:pP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Student, Employee, Book etc.</a:t>
            </a:r>
          </a:p>
          <a:p>
            <a:pPr marL="0" indent="0">
              <a:buNone/>
            </a:pPr>
            <a:r>
              <a:rPr lang="en-US" b="1" dirty="0">
                <a:latin typeface="Times New Roman" panose="02020603050405020304" pitchFamily="18" charset="0"/>
                <a:cs typeface="Times New Roman" panose="02020603050405020304" pitchFamily="18" charset="0"/>
              </a:rPr>
              <a:t>Object:</a:t>
            </a:r>
          </a:p>
          <a:p>
            <a:pPr marL="0" indent="0" algn="just">
              <a:buNone/>
            </a:pPr>
            <a:r>
              <a:rPr lang="en-US" sz="2400" dirty="0">
                <a:latin typeface="Times New Roman" panose="02020603050405020304" pitchFamily="18" charset="0"/>
                <a:cs typeface="Times New Roman" panose="02020603050405020304" pitchFamily="18" charset="0"/>
              </a:rPr>
              <a:t>An instance of a class. It is encapsulated form of a class which contains all the attributes, methods, constructors, destructors that are defined in class.</a:t>
            </a:r>
          </a:p>
          <a:p>
            <a:pPr marL="0" indent="0" algn="just">
              <a:buNone/>
            </a:pP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Student s, Employee e, Book b etc.</a:t>
            </a:r>
            <a:endParaRPr lang="en-P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265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Cohesion</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Ensures that the class has a single, well-defined purpose and makes the code easier to maintain, understand, and reuse</a:t>
            </a:r>
          </a:p>
          <a:p>
            <a:r>
              <a:rPr lang="en-US" sz="2400" dirty="0">
                <a:latin typeface="Times New Roman" panose="02020603050405020304" pitchFamily="18" charset="0"/>
                <a:cs typeface="Times New Roman" panose="02020603050405020304" pitchFamily="18" charset="0"/>
              </a:rPr>
              <a:t>Classes should be high cohesive.</a:t>
            </a:r>
            <a:endParaRPr lang="en-P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691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Access Modifiers</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830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6293-D40F-6F76-158B-1325DA18C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F69A48-4F24-C1FD-15AD-C8E1BC010F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Access Modifiers in Java</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15D166-B649-1C20-12DB-C34DF0D48316}"/>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Public </a:t>
            </a:r>
          </a:p>
          <a:p>
            <a:r>
              <a:rPr lang="en-US" sz="2400" dirty="0">
                <a:latin typeface="Times New Roman" panose="02020603050405020304" pitchFamily="18" charset="0"/>
                <a:cs typeface="Times New Roman" panose="02020603050405020304" pitchFamily="18" charset="0"/>
              </a:rPr>
              <a:t>Private </a:t>
            </a:r>
          </a:p>
          <a:p>
            <a:r>
              <a:rPr lang="en-US" sz="2400" dirty="0">
                <a:latin typeface="Times New Roman" panose="02020603050405020304" pitchFamily="18" charset="0"/>
                <a:cs typeface="Times New Roman" panose="02020603050405020304" pitchFamily="18" charset="0"/>
              </a:rPr>
              <a:t>Protected</a:t>
            </a:r>
          </a:p>
          <a:p>
            <a:r>
              <a:rPr lang="en-US" sz="2400" dirty="0">
                <a:latin typeface="Times New Roman" panose="02020603050405020304" pitchFamily="18" charset="0"/>
                <a:cs typeface="Times New Roman" panose="02020603050405020304" pitchFamily="18" charset="0"/>
              </a:rPr>
              <a:t>default</a:t>
            </a:r>
            <a:endParaRPr lang="en-P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972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Constructors in java</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958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2934</TotalTime>
  <Words>879</Words>
  <Application>Microsoft Office PowerPoint</Application>
  <PresentationFormat>Widescreen</PresentationFormat>
  <Paragraphs>110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Summer Bootcamp in JAVA Lecture 7</vt:lpstr>
      <vt:lpstr>Lecture 7 Overview</vt:lpstr>
      <vt:lpstr>PowerPoint Presentation</vt:lpstr>
      <vt:lpstr>Abstract (user-define) Data Types ADT</vt:lpstr>
      <vt:lpstr>Abstract (User-define) Data types</vt:lpstr>
      <vt:lpstr>Cohesion</vt:lpstr>
      <vt:lpstr>Access Modifiers</vt:lpstr>
      <vt:lpstr>Access Modifiers in Java</vt:lpstr>
      <vt:lpstr>Constructors in java</vt:lpstr>
      <vt:lpstr>Constructors</vt:lpstr>
      <vt:lpstr>Single responsibility Principle method</vt:lpstr>
      <vt:lpstr>Encapsulation</vt:lpstr>
      <vt:lpstr>Encapsulation</vt:lpstr>
      <vt:lpstr>Association (HAS-A)</vt:lpstr>
      <vt:lpstr>Association</vt:lpstr>
      <vt:lpstr>Types Association </vt:lpstr>
      <vt:lpstr>Type of Associations</vt:lpstr>
      <vt:lpstr>Aggregation</vt:lpstr>
      <vt:lpstr>Composition </vt:lpstr>
      <vt:lpstr>Point of Sale Part-1</vt:lpstr>
      <vt:lpstr>Point of sale part-1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Software Construction and development</dc:title>
  <dc:creator>Bilal Arif</dc:creator>
  <cp:lastModifiedBy>Bilal Arif</cp:lastModifiedBy>
  <cp:revision>53</cp:revision>
  <dcterms:created xsi:type="dcterms:W3CDTF">2023-02-24T13:54:21Z</dcterms:created>
  <dcterms:modified xsi:type="dcterms:W3CDTF">2024-08-12T09:23:05Z</dcterms:modified>
</cp:coreProperties>
</file>