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9" r:id="rId3"/>
    <p:sldId id="293" r:id="rId4"/>
    <p:sldId id="294" r:id="rId5"/>
    <p:sldId id="331" r:id="rId6"/>
    <p:sldId id="330" r:id="rId7"/>
    <p:sldId id="332" r:id="rId8"/>
    <p:sldId id="334" r:id="rId9"/>
    <p:sldId id="333" r:id="rId10"/>
    <p:sldId id="335" r:id="rId11"/>
    <p:sldId id="338" r:id="rId12"/>
    <p:sldId id="336" r:id="rId13"/>
    <p:sldId id="337" r:id="rId14"/>
    <p:sldId id="340" r:id="rId15"/>
    <p:sldId id="339" r:id="rId16"/>
    <p:sldId id="341" r:id="rId17"/>
    <p:sldId id="342" r:id="rId18"/>
    <p:sldId id="343" r:id="rId19"/>
    <p:sldId id="344" r:id="rId20"/>
    <p:sldId id="345" r:id="rId21"/>
    <p:sldId id="346" r:id="rId22"/>
    <p:sldId id="347" r:id="rId23"/>
    <p:sldId id="348" r:id="rId24"/>
    <p:sldId id="349" r:id="rId25"/>
    <p:sldId id="350" r:id="rId26"/>
    <p:sldId id="351" r:id="rId27"/>
    <p:sldId id="359" r:id="rId28"/>
    <p:sldId id="352" r:id="rId29"/>
    <p:sldId id="360" r:id="rId30"/>
    <p:sldId id="353" r:id="rId31"/>
    <p:sldId id="354" r:id="rId32"/>
    <p:sldId id="356" r:id="rId33"/>
    <p:sldId id="357" r:id="rId34"/>
    <p:sldId id="358" r:id="rId35"/>
  </p:sldIdLst>
  <p:sldSz cx="12192000" cy="6858000"/>
  <p:notesSz cx="6858000" cy="9144000"/>
  <p:defaultTextStyle>
    <a:defPPr>
      <a:defRPr lang="en-P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73DA6-5A98-F898-39E5-76F7C25B14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F24726-643A-CCD6-A8D7-31A9D21B70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F34D3-3C6B-DCA2-49F1-A28A6EFBE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11/09/2024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B5322-2F48-372C-F1AB-CFAFFDA93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565A10-C6E7-139F-B027-E77D3C33F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353380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1B990-2621-3C7E-DDFE-09A340616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0AE522-7ED6-2128-9F4A-DB7D69254C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8CAF32-9369-7B6B-AECA-B6F79FED0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11/09/2024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9484A-734C-DF9D-D961-660929816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77EC2-2644-DCF3-125F-BA1DC082F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368122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9E0A94-5A1C-7685-BD3B-FC9CAA0641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713CDD-F257-EFB5-8EA3-0C149FE84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39F9C-5404-B715-091A-F3291C912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11/09/2024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38CEC-3F45-38AE-B086-5E174EFE7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4A4DA-1540-E53B-2463-8AE3AF63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6136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37F3A-80A4-88AB-C0B9-9B9A7A63E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F52E0-41D8-5ED8-1835-9C6B51A29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00AD4-6924-7365-F830-2423E8F3F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11/09/2024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EE4DD-4147-9DC0-537B-2EC49704C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24799-27A2-CED6-E400-55E63C1F0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44652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E869D-C660-4BA2-BB8D-FC029C1DF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84932-F912-92F1-9146-65C28DF0B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22449-A079-6234-B269-5870B595E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11/09/2024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A91BE-F1D4-B158-D121-AB25FC897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16F2B-F05D-5BC6-0AAF-42AD7B500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2047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9CDA4-2400-9F2F-948F-E848AF56D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2AC99-2563-718A-D362-6EE8C43AB6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13A990-BDDB-0CF0-3566-E527130ADF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0F8FC-0604-1015-88E2-5B3B39EDD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11/09/2024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DEBF7D-4301-DBEA-A8B4-145F10CA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EDC1DB-2EE8-6F64-B723-C9B366A1A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03381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12FE5-4F1D-2CEE-3D58-E8CFFB22F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D93AEB-23A7-3F1F-A2B3-23F08B6B5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887A1C-477E-18C2-0559-B4A9190142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CA160C-1250-BE87-E280-2A9C0B0C62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F94749-2A6A-4651-6F9D-BB9B72B3DA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E9A2B0-9A2D-A020-C663-DFC57C160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11/09/2024</a:t>
            </a:fld>
            <a:endParaRPr lang="en-P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B00BFD-D13D-0692-C5E7-49B50670F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F7DEA0-ADD2-4BCC-9380-E20594C0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651302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2138E-E4ED-EE2B-9D4A-04B58D7DC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39292D-AA6F-3406-574A-D2554D104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11/09/2024</a:t>
            </a:fld>
            <a:endParaRPr lang="en-P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4BF0A5-76B7-64AC-15AE-D42FB7632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EF5C84-AE13-B930-D927-047B904B0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12956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059986-4965-D651-F1E6-D67EEEF70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11/09/2024</a:t>
            </a:fld>
            <a:endParaRPr lang="en-P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A2B3D5-2E16-90F2-B5C9-09A8A3DF9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E6D8A4-A250-6716-406F-1D89B495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550541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2DD6-BD31-81C5-74A2-7269FEEDE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7C793-CEA9-4F95-8D31-E621992CB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5FF6E1-B2D1-CE52-215A-40188A699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639039-E92E-8B5D-724C-C00C35F35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11/09/2024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A39727-80D2-7136-7574-39DD9817B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B8A993-77C8-3BFD-0BAB-EF2DF7B3D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919357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82F1B-D69B-CCBC-C109-B65CB7EA9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B8244E-99A8-D823-721F-D43CA7A30E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41B15-623E-8F51-D0E9-CDFB64AF65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9517B3-49D8-B652-D1D9-A3591B064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11/09/2024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715CB8-F7DF-B8B5-3208-00ED9ABE5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8C4617-B196-8340-0A49-4FA93ACCB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294108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511FE2-5E17-7FB4-F568-A29C4ED40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A37955-4B28-F87A-9DE0-17B67728F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4D010-F54B-0D73-3C0D-9FDA3BAF67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2395E-D5DD-4E82-8F80-85435E883561}" type="datetimeFigureOut">
              <a:rPr lang="en-PK" smtClean="0"/>
              <a:t>11/09/2024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FDC8F-F09C-8DBF-2D35-18615D632B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5E5DF-4385-B81F-4413-5B6E655063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703595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E8FB3-2591-5181-463F-C578352B0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897" y="1151860"/>
            <a:ext cx="10304206" cy="1842063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Summer Bootcamp in JAVA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 13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1B10C3F3-D683-7A96-AA42-D89DCB16F7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35670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Bilal Arif </a:t>
            </a:r>
            <a:r>
              <a:rPr lang="en-US" b="1" dirty="0"/>
              <a:t>(Senior </a:t>
            </a:r>
            <a:r>
              <a:rPr lang="en-US" sz="2800" b="1" dirty="0"/>
              <a:t>Lecturer)</a:t>
            </a:r>
          </a:p>
          <a:p>
            <a:r>
              <a:rPr lang="en-US" dirty="0"/>
              <a:t>Department of Software Engineering, University of Management and Technology Lahore.</a:t>
            </a:r>
            <a:endParaRPr lang="en-PK" dirty="0"/>
          </a:p>
        </p:txBody>
      </p:sp>
      <p:pic>
        <p:nvPicPr>
          <p:cNvPr id="1026" name="Picture 2" descr="Software development - Free electronics icons">
            <a:extLst>
              <a:ext uri="{FF2B5EF4-FFF2-40B4-BE49-F238E27FC236}">
                <a16:creationId xmlns:a16="http://schemas.microsoft.com/office/drawing/2014/main" id="{E7BB956D-C1BD-6598-A4AD-674DB7239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005591"/>
            <a:ext cx="2286000" cy="1460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3831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RDBMS works?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A153A04-D3FB-0E68-7030-FB0CA0F0B4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10515600" cy="4076757"/>
          </a:xfrm>
        </p:spPr>
      </p:pic>
    </p:spTree>
    <p:extLst>
      <p:ext uri="{BB962C8B-B14F-4D97-AF65-F5344CB8AC3E}">
        <p14:creationId xmlns:p14="http://schemas.microsoft.com/office/powerpoint/2010/main" val="1105994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Database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603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Database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425E8E-6FA8-76D4-3B6D-1BD97F7F2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two different types of database Relational Database and </a:t>
            </a:r>
            <a:r>
              <a:rPr lang="en-US" dirty="0" err="1"/>
              <a:t>noSQL</a:t>
            </a:r>
            <a:r>
              <a:rPr lang="en-US" dirty="0"/>
              <a:t> database.</a:t>
            </a:r>
          </a:p>
          <a:p>
            <a:endParaRPr lang="en-US" dirty="0"/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881927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NoSQL database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4F6D6B-BF9A-8400-C682-83C199E85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Document database: </a:t>
            </a:r>
            <a:r>
              <a:rPr lang="en-US" dirty="0"/>
              <a:t>NoSQL database store data as semi-structured documents, such as JSON or XML, and can be queried using document-oriented query languages.</a:t>
            </a:r>
          </a:p>
          <a:p>
            <a:r>
              <a:rPr lang="en-US" b="1" dirty="0"/>
              <a:t>Key-value stores: </a:t>
            </a:r>
            <a:r>
              <a:rPr lang="en-US" dirty="0"/>
              <a:t>These databases store data as key-value pairs, and are optimized for simple and fast read/write operations.</a:t>
            </a:r>
          </a:p>
          <a:p>
            <a:r>
              <a:rPr lang="en-US" b="1" dirty="0"/>
              <a:t>Column-family stores:</a:t>
            </a:r>
            <a:r>
              <a:rPr lang="en-US" dirty="0"/>
              <a:t> These databases store data as column families, which are sets of columns that are treated as a single entity.</a:t>
            </a:r>
          </a:p>
          <a:p>
            <a:r>
              <a:rPr lang="en-US" b="1" dirty="0"/>
              <a:t>Graph databases: </a:t>
            </a:r>
            <a:r>
              <a:rPr lang="en-US" dirty="0"/>
              <a:t>These databases store data as nodes and edges, and are designed to handle complex relationships between data.</a:t>
            </a:r>
          </a:p>
          <a:p>
            <a:pPr marL="0" indent="0">
              <a:buNone/>
            </a:pPr>
            <a:r>
              <a:rPr lang="en-US" dirty="0" err="1"/>
              <a:t>e.g</a:t>
            </a:r>
            <a:r>
              <a:rPr lang="en-US" dirty="0"/>
              <a:t>: MongoDB, Redis, firebase, Cassandra, CouchDB, </a:t>
            </a:r>
            <a:r>
              <a:rPr lang="en-US" dirty="0" err="1"/>
              <a:t>Cloudant</a:t>
            </a:r>
            <a:r>
              <a:rPr lang="en-US" dirty="0"/>
              <a:t> etc.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715599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MySQL (Relational Database)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480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MySQL Server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4F6D6B-BF9A-8400-C682-83C199E85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is a open-source, RDBMS software and </a:t>
            </a:r>
            <a:r>
              <a:rPr lang="en-US" dirty="0" err="1"/>
              <a:t>sql</a:t>
            </a:r>
            <a:r>
              <a:rPr lang="en-US" dirty="0"/>
              <a:t> server.</a:t>
            </a:r>
          </a:p>
          <a:p>
            <a:r>
              <a:rPr lang="en-US" dirty="0"/>
              <a:t>Cross Plat-from </a:t>
            </a:r>
          </a:p>
          <a:p>
            <a:r>
              <a:rPr lang="en-US" dirty="0"/>
              <a:t>Support multiple programming languages(</a:t>
            </a:r>
            <a:r>
              <a:rPr lang="en-US" dirty="0" err="1"/>
              <a:t>php</a:t>
            </a:r>
            <a:r>
              <a:rPr lang="en-US" dirty="0"/>
              <a:t>, </a:t>
            </a:r>
            <a:r>
              <a:rPr lang="en-US" dirty="0" err="1"/>
              <a:t>nodeJS</a:t>
            </a:r>
            <a:r>
              <a:rPr lang="en-US" dirty="0"/>
              <a:t>, python, C#, java etc.)</a:t>
            </a:r>
          </a:p>
          <a:p>
            <a:r>
              <a:rPr lang="en-US" dirty="0" err="1"/>
              <a:t>Mysql</a:t>
            </a:r>
            <a:r>
              <a:rPr lang="en-US" dirty="0"/>
              <a:t> server is fast, reliable, scalable and easy to use.</a:t>
            </a:r>
          </a:p>
          <a:p>
            <a:r>
              <a:rPr lang="en-US" dirty="0" err="1"/>
              <a:t>Mysql</a:t>
            </a:r>
            <a:r>
              <a:rPr lang="en-US" dirty="0"/>
              <a:t> server most used in client/server or embedded systems.  </a:t>
            </a:r>
          </a:p>
          <a:p>
            <a:r>
              <a:rPr lang="en-US" dirty="0"/>
              <a:t>Facebook, twitter, google, </a:t>
            </a:r>
            <a:r>
              <a:rPr lang="en-US" dirty="0" err="1"/>
              <a:t>youtube</a:t>
            </a:r>
            <a:r>
              <a:rPr lang="en-US" dirty="0"/>
              <a:t>, Wikipedia using </a:t>
            </a:r>
            <a:r>
              <a:rPr lang="en-US" dirty="0" err="1"/>
              <a:t>mysql</a:t>
            </a:r>
            <a:r>
              <a:rPr lang="en-US" dirty="0"/>
              <a:t> server.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946358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MySQL download &amp; installation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21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SQL Queries/SQL Commands 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8286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reate a SQL table?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4F6D6B-BF9A-8400-C682-83C199E85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create database SQL table identity the following things table name, column names, column datatypes.</a:t>
            </a:r>
            <a:endParaRPr lang="en-PK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7D722D8-6F0B-9BAF-716C-D4D0E63D94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169923"/>
              </p:ext>
            </p:extLst>
          </p:nvPr>
        </p:nvGraphicFramePr>
        <p:xfrm>
          <a:off x="5837085" y="3443748"/>
          <a:ext cx="5516715" cy="2695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8905">
                  <a:extLst>
                    <a:ext uri="{9D8B030D-6E8A-4147-A177-3AD203B41FA5}">
                      <a16:colId xmlns:a16="http://schemas.microsoft.com/office/drawing/2014/main" val="235202721"/>
                    </a:ext>
                  </a:extLst>
                </a:gridCol>
                <a:gridCol w="1838905">
                  <a:extLst>
                    <a:ext uri="{9D8B030D-6E8A-4147-A177-3AD203B41FA5}">
                      <a16:colId xmlns:a16="http://schemas.microsoft.com/office/drawing/2014/main" val="533017330"/>
                    </a:ext>
                  </a:extLst>
                </a:gridCol>
                <a:gridCol w="1838905">
                  <a:extLst>
                    <a:ext uri="{9D8B030D-6E8A-4147-A177-3AD203B41FA5}">
                      <a16:colId xmlns:a16="http://schemas.microsoft.com/office/drawing/2014/main" val="2039224911"/>
                    </a:ext>
                  </a:extLst>
                </a:gridCol>
              </a:tblGrid>
              <a:tr h="5391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 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Gender</a:t>
                      </a:r>
                      <a:endParaRPr lang="en-P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7820586"/>
                  </a:ext>
                </a:extLst>
              </a:tr>
              <a:tr h="5391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Ali </a:t>
                      </a:r>
                      <a:r>
                        <a:rPr lang="en-US" dirty="0" err="1"/>
                        <a:t>adnan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Male</a:t>
                      </a:r>
                      <a:endParaRPr lang="en-P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466724"/>
                  </a:ext>
                </a:extLst>
              </a:tr>
              <a:tr h="5391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Muneeba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Female</a:t>
                      </a:r>
                      <a:endParaRPr lang="en-P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052367"/>
                  </a:ext>
                </a:extLst>
              </a:tr>
              <a:tr h="5391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Asif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Male</a:t>
                      </a:r>
                      <a:endParaRPr lang="en-P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7141688"/>
                  </a:ext>
                </a:extLst>
              </a:tr>
              <a:tr h="5391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Ahmad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Male</a:t>
                      </a:r>
                      <a:endParaRPr lang="en-P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09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38154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table SQL command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4F6D6B-BF9A-8400-C682-83C199E85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CREATE TABLE </a:t>
            </a:r>
            <a:r>
              <a:rPr lang="en-US" dirty="0" err="1"/>
              <a:t>table_name</a:t>
            </a:r>
            <a:r>
              <a:rPr lang="en-US" dirty="0"/>
              <a:t>(</a:t>
            </a:r>
          </a:p>
          <a:p>
            <a:pPr marL="0" indent="0">
              <a:buNone/>
            </a:pPr>
            <a:r>
              <a:rPr lang="en-US" dirty="0"/>
              <a:t>    column1 datatypes,</a:t>
            </a:r>
          </a:p>
          <a:p>
            <a:pPr marL="0" indent="0">
              <a:buNone/>
            </a:pPr>
            <a:r>
              <a:rPr lang="en-US" dirty="0"/>
              <a:t>    column2 datatypes,</a:t>
            </a:r>
          </a:p>
          <a:p>
            <a:pPr marL="0" indent="0">
              <a:buNone/>
            </a:pPr>
            <a:r>
              <a:rPr lang="en-US" dirty="0"/>
              <a:t>    column3 datatypes,</a:t>
            </a:r>
          </a:p>
          <a:p>
            <a:pPr marL="0" indent="0">
              <a:buNone/>
            </a:pPr>
            <a:r>
              <a:rPr lang="en-US" dirty="0"/>
              <a:t>     ….</a:t>
            </a:r>
          </a:p>
          <a:p>
            <a:pPr marL="0" indent="0">
              <a:buNone/>
            </a:pPr>
            <a:r>
              <a:rPr lang="en-US" dirty="0"/>
              <a:t>  );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652169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C7E312-A2F9-F5A4-040E-C0A8FC87E2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C6BE1-6B20-5E07-C98E-86ED147DF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 13 Overview</a:t>
            </a:r>
            <a:endParaRPr lang="en-PK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57FDA-8068-AB1E-19A8-538CC9D53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24535" cy="4351338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database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Databases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SQL commands syntax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Apache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xampp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MYSQL server download and installation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Database Architectures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JDBC connectivity using java </a:t>
            </a:r>
          </a:p>
          <a:p>
            <a:pPr marL="0" indent="0" algn="just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P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4599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 Datatypes of SQL 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4F6D6B-BF9A-8400-C682-83C199E85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84891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CHAR(SIZE) </a:t>
            </a:r>
            <a:r>
              <a:rPr lang="en-US" b="1" dirty="0"/>
              <a:t>0-255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VARCHAR(SIZE) </a:t>
            </a:r>
            <a:r>
              <a:rPr lang="en-US" b="1" dirty="0"/>
              <a:t>0-65535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BINARY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VARBINARY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TINYTEXT </a:t>
            </a:r>
            <a:r>
              <a:rPr lang="en-US" b="1" dirty="0"/>
              <a:t>255 CHARACTERS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TEXT(SIZE) </a:t>
            </a:r>
            <a:r>
              <a:rPr lang="en-US" b="1" dirty="0"/>
              <a:t>65535 bytes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MEDIUMTEXT </a:t>
            </a:r>
            <a:r>
              <a:rPr lang="en-US" b="1" dirty="0"/>
              <a:t>16,777,215 CHARACTERS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LONGTEXT </a:t>
            </a:r>
            <a:r>
              <a:rPr lang="en-US" b="1" dirty="0"/>
              <a:t>4,294,967,295 characters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TINYBLOB </a:t>
            </a:r>
            <a:r>
              <a:rPr lang="en-US" b="1" dirty="0"/>
              <a:t>255 BYTES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BLOB(SIZE) </a:t>
            </a:r>
            <a:r>
              <a:rPr lang="en-US" b="1" dirty="0"/>
              <a:t>65535 BYTES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MEDIUMBLOB </a:t>
            </a:r>
            <a:r>
              <a:rPr lang="en-US" b="1" dirty="0"/>
              <a:t>16.777,215 BYTES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LONGBLOB </a:t>
            </a:r>
            <a:r>
              <a:rPr lang="en-US" b="1" dirty="0"/>
              <a:t>4,294,967,295 BYTES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ENUM(VAL1,VAL2,VAL3)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SET(VAL1,VAL2,VAL3)</a:t>
            </a:r>
          </a:p>
          <a:p>
            <a:pPr marL="514350" indent="-514350">
              <a:buFont typeface="+mj-lt"/>
              <a:buAutoNum type="arabicPeriod"/>
            </a:pP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2538106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Numeric Datatypes of SQL 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4F6D6B-BF9A-8400-C682-83C199E85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8489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BIT </a:t>
            </a:r>
            <a:r>
              <a:rPr lang="en-US" b="1" dirty="0"/>
              <a:t>1bytes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TINYINT </a:t>
            </a:r>
            <a:r>
              <a:rPr lang="en-US" b="1" dirty="0"/>
              <a:t>1bytes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INT </a:t>
            </a:r>
            <a:r>
              <a:rPr lang="en-US" b="1" dirty="0"/>
              <a:t>4 bytes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INTERGER </a:t>
            </a:r>
            <a:r>
              <a:rPr lang="en-US" b="1" dirty="0"/>
              <a:t>4bytes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SMALLINT </a:t>
            </a:r>
            <a:r>
              <a:rPr lang="en-US" b="1" dirty="0"/>
              <a:t>2bytes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MEDIUMINT </a:t>
            </a:r>
            <a:r>
              <a:rPr lang="en-US" b="1" dirty="0"/>
              <a:t>3bytes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BIGINT </a:t>
            </a:r>
            <a:r>
              <a:rPr lang="en-US" b="1" dirty="0"/>
              <a:t>8bytes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BOOL </a:t>
            </a:r>
            <a:r>
              <a:rPr lang="en-US" b="1" dirty="0"/>
              <a:t>1bit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BOOLEAN </a:t>
            </a:r>
            <a:r>
              <a:rPr lang="en-US" b="1" dirty="0"/>
              <a:t>1 bit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FLOAT(P) </a:t>
            </a:r>
            <a:r>
              <a:rPr lang="en-US" b="1" dirty="0"/>
              <a:t>4 bytes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DOUBLE(SIZE,D) </a:t>
            </a:r>
            <a:r>
              <a:rPr lang="en-US" b="1" dirty="0"/>
              <a:t>8 bytes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DECIMAL(SIZE,D) </a:t>
            </a:r>
            <a:r>
              <a:rPr lang="en-US" b="1" dirty="0"/>
              <a:t>size = 60 digits, D = 30 digits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DEC(SIZE,D) </a:t>
            </a:r>
            <a:r>
              <a:rPr lang="en-US" b="1" dirty="0"/>
              <a:t>size = 60 digits, D = 30 digits</a:t>
            </a:r>
          </a:p>
        </p:txBody>
      </p:sp>
    </p:spTree>
    <p:extLst>
      <p:ext uri="{BB962C8B-B14F-4D97-AF65-F5344CB8AC3E}">
        <p14:creationId xmlns:p14="http://schemas.microsoft.com/office/powerpoint/2010/main" val="21557473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&amp; Time Datatypes of SQL 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4F6D6B-BF9A-8400-C682-83C199E85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8489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DATE</a:t>
            </a:r>
            <a:r>
              <a:rPr lang="en-US" b="1" dirty="0"/>
              <a:t> ‘1000-01-01’ TO ‘9999-12-31’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DATETIME </a:t>
            </a:r>
            <a:r>
              <a:rPr lang="en-US" b="1" dirty="0"/>
              <a:t>YYYY-MM-DD </a:t>
            </a:r>
            <a:r>
              <a:rPr lang="en-US" b="1" dirty="0" err="1"/>
              <a:t>hh:mm:ss</a:t>
            </a:r>
            <a:r>
              <a:rPr lang="en-US" b="1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TIMESTAMP </a:t>
            </a:r>
            <a:r>
              <a:rPr lang="en-US" b="1" dirty="0"/>
              <a:t>YYYY-MM-DD </a:t>
            </a:r>
            <a:r>
              <a:rPr lang="en-US" b="1" dirty="0" err="1"/>
              <a:t>hh:mm:ss</a:t>
            </a:r>
            <a:r>
              <a:rPr lang="en-US" b="1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TIME </a:t>
            </a:r>
            <a:r>
              <a:rPr lang="en-US" dirty="0" err="1"/>
              <a:t>hh:mm:ss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YEAR </a:t>
            </a:r>
            <a:r>
              <a:rPr lang="en-US" b="1" dirty="0"/>
              <a:t>Four digit format: 1992</a:t>
            </a:r>
          </a:p>
        </p:txBody>
      </p:sp>
    </p:spTree>
    <p:extLst>
      <p:ext uri="{BB962C8B-B14F-4D97-AF65-F5344CB8AC3E}">
        <p14:creationId xmlns:p14="http://schemas.microsoft.com/office/powerpoint/2010/main" val="82814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a person table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9680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Insert SQL command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3223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 of constrains 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9141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 of constrains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4F6D6B-BF9A-8400-C682-83C199E85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8489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Not NULL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Unique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Default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Check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Foreign key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Primary key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Note: Female gender is missing in 2</a:t>
            </a:r>
            <a:r>
              <a:rPr lang="en-US" baseline="30000" dirty="0">
                <a:solidFill>
                  <a:srgbClr val="FF0000"/>
                </a:solidFill>
              </a:rPr>
              <a:t>nd</a:t>
            </a:r>
            <a:r>
              <a:rPr lang="en-US" dirty="0">
                <a:solidFill>
                  <a:srgbClr val="FF0000"/>
                </a:solidFill>
              </a:rPr>
              <a:t> row and age must greater then 18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47DB29A-4BF8-3221-9229-911C8EB3B3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009158"/>
              </p:ext>
            </p:extLst>
          </p:nvPr>
        </p:nvGraphicFramePr>
        <p:xfrm>
          <a:off x="5202905" y="1825624"/>
          <a:ext cx="5516716" cy="2695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9179">
                  <a:extLst>
                    <a:ext uri="{9D8B030D-6E8A-4147-A177-3AD203B41FA5}">
                      <a16:colId xmlns:a16="http://schemas.microsoft.com/office/drawing/2014/main" val="235202721"/>
                    </a:ext>
                  </a:extLst>
                </a:gridCol>
                <a:gridCol w="1379179">
                  <a:extLst>
                    <a:ext uri="{9D8B030D-6E8A-4147-A177-3AD203B41FA5}">
                      <a16:colId xmlns:a16="http://schemas.microsoft.com/office/drawing/2014/main" val="533017330"/>
                    </a:ext>
                  </a:extLst>
                </a:gridCol>
                <a:gridCol w="1379179">
                  <a:extLst>
                    <a:ext uri="{9D8B030D-6E8A-4147-A177-3AD203B41FA5}">
                      <a16:colId xmlns:a16="http://schemas.microsoft.com/office/drawing/2014/main" val="2039224911"/>
                    </a:ext>
                  </a:extLst>
                </a:gridCol>
                <a:gridCol w="1379179">
                  <a:extLst>
                    <a:ext uri="{9D8B030D-6E8A-4147-A177-3AD203B41FA5}">
                      <a16:colId xmlns:a16="http://schemas.microsoft.com/office/drawing/2014/main" val="1124812384"/>
                    </a:ext>
                  </a:extLst>
                </a:gridCol>
              </a:tblGrid>
              <a:tr h="5391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 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Gender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DOB</a:t>
                      </a:r>
                      <a:endParaRPr lang="en-P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7820586"/>
                  </a:ext>
                </a:extLst>
              </a:tr>
              <a:tr h="5391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Ali </a:t>
                      </a:r>
                      <a:r>
                        <a:rPr lang="en-US" dirty="0" err="1"/>
                        <a:t>adnan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Male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1992-11-09</a:t>
                      </a:r>
                      <a:endParaRPr lang="en-P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466724"/>
                  </a:ext>
                </a:extLst>
              </a:tr>
              <a:tr h="5391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Muneeba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1998-03-14</a:t>
                      </a:r>
                      <a:endParaRPr lang="en-P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052367"/>
                  </a:ext>
                </a:extLst>
              </a:tr>
              <a:tr h="5391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Asif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Male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1996-04-10</a:t>
                      </a:r>
                      <a:endParaRPr lang="en-P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7141688"/>
                  </a:ext>
                </a:extLst>
              </a:tr>
              <a:tr h="5391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Ahmad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Male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1994-07-18</a:t>
                      </a:r>
                      <a:endParaRPr lang="en-P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09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48250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table SQL command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4F6D6B-BF9A-8400-C682-83C199E85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CREATE TABLE </a:t>
            </a:r>
            <a:r>
              <a:rPr lang="en-US" dirty="0" err="1"/>
              <a:t>table_name</a:t>
            </a:r>
            <a:r>
              <a:rPr lang="en-US" dirty="0"/>
              <a:t>(</a:t>
            </a:r>
          </a:p>
          <a:p>
            <a:pPr marL="0" indent="0">
              <a:buNone/>
            </a:pPr>
            <a:r>
              <a:rPr lang="en-US" dirty="0"/>
              <a:t>    column1 datatypes constrain,</a:t>
            </a:r>
          </a:p>
          <a:p>
            <a:pPr marL="0" indent="0">
              <a:buNone/>
            </a:pPr>
            <a:r>
              <a:rPr lang="en-US" dirty="0"/>
              <a:t>    column2 datatypes constrain,</a:t>
            </a:r>
          </a:p>
          <a:p>
            <a:pPr marL="0" indent="0">
              <a:buNone/>
            </a:pPr>
            <a:r>
              <a:rPr lang="en-US" dirty="0"/>
              <a:t>    column3 datatypes constrain,</a:t>
            </a:r>
          </a:p>
          <a:p>
            <a:pPr marL="0" indent="0">
              <a:buNone/>
            </a:pPr>
            <a:r>
              <a:rPr lang="en-US" dirty="0"/>
              <a:t>     ….</a:t>
            </a:r>
          </a:p>
          <a:p>
            <a:pPr marL="0" indent="0">
              <a:buNone/>
            </a:pPr>
            <a:r>
              <a:rPr lang="en-US" dirty="0"/>
              <a:t>  );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41565579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person table with constrains 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5943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SQL Queries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080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Database?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672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JDBC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5476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JDBC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4F6D6B-BF9A-8400-C682-83C199E85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84891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/>
              <a:t>JDBC stands for Java database connectivity – a powerful API that allows java program to access and manipulate data stored in a wide variety of databases.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JDBC </a:t>
            </a:r>
            <a:r>
              <a:rPr lang="en-US" dirty="0" err="1"/>
              <a:t>api’s</a:t>
            </a:r>
            <a:r>
              <a:rPr lang="en-US" dirty="0"/>
              <a:t> defines how a client can connect to a database sent SQL queries and retrieve, manipulate the results.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JDBC consist of set of interface and classes written in java.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JDBC provides a platform independence, security and ease of use for java developers who need to access database.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C7E71A-D4C3-E8C7-BFF3-6126953EFD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5828" y="5110315"/>
            <a:ext cx="287655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0011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JDBC 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4F6D6B-BF9A-8400-C682-83C199E85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848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Therefore using JDBC we can do the following (and more):-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Connect to a database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Execute SQL statements to query the database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Generate query results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Perform updates, inserts and deletions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Execute Stored Procedure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C7E71A-D4C3-E8C7-BFF3-6126953EFD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7438" y="4321277"/>
            <a:ext cx="4294940" cy="2389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2056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JDBC 2-tier model 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4F6D6B-BF9A-8400-C682-83C199E85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848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529A92F-4EA6-12FD-BA3A-A519132D77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4"/>
            <a:ext cx="10515600" cy="4884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0489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JDBC 3-tier model 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4F6D6B-BF9A-8400-C682-83C199E85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848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7AAE39-66B0-CF83-87FF-D7FD23E77A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7"/>
            <a:ext cx="10515599" cy="501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804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database? 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5D166-B649-1C20-12DB-C34DF0D48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database is a collection of data stored in a format, so that it can be easily accessed and managed.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many databases available like MySQL, Sybase, Oracle, MongoDB, PostgreSQL, MS SQL Server, etc.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Structured Query Language (SQL) is used to operate on the data stored in a database. </a:t>
            </a: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79323F-95F4-A7A8-0C91-43966CD211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8435" y="4001294"/>
            <a:ext cx="2867025" cy="2695575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F5672BD-07F9-6D6B-434F-22194D96B0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692620"/>
              </p:ext>
            </p:extLst>
          </p:nvPr>
        </p:nvGraphicFramePr>
        <p:xfrm>
          <a:off x="5837085" y="4001294"/>
          <a:ext cx="5516715" cy="2695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8905">
                  <a:extLst>
                    <a:ext uri="{9D8B030D-6E8A-4147-A177-3AD203B41FA5}">
                      <a16:colId xmlns:a16="http://schemas.microsoft.com/office/drawing/2014/main" val="235202721"/>
                    </a:ext>
                  </a:extLst>
                </a:gridCol>
                <a:gridCol w="1838905">
                  <a:extLst>
                    <a:ext uri="{9D8B030D-6E8A-4147-A177-3AD203B41FA5}">
                      <a16:colId xmlns:a16="http://schemas.microsoft.com/office/drawing/2014/main" val="533017330"/>
                    </a:ext>
                  </a:extLst>
                </a:gridCol>
                <a:gridCol w="1838905">
                  <a:extLst>
                    <a:ext uri="{9D8B030D-6E8A-4147-A177-3AD203B41FA5}">
                      <a16:colId xmlns:a16="http://schemas.microsoft.com/office/drawing/2014/main" val="2039224911"/>
                    </a:ext>
                  </a:extLst>
                </a:gridCol>
              </a:tblGrid>
              <a:tr h="5391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 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Gender</a:t>
                      </a:r>
                      <a:endParaRPr lang="en-P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7820586"/>
                  </a:ext>
                </a:extLst>
              </a:tr>
              <a:tr h="5391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Ali </a:t>
                      </a:r>
                      <a:r>
                        <a:rPr lang="en-US" dirty="0" err="1"/>
                        <a:t>adnan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Male</a:t>
                      </a:r>
                      <a:endParaRPr lang="en-P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466724"/>
                  </a:ext>
                </a:extLst>
              </a:tr>
              <a:tr h="5391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Muneeba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Female</a:t>
                      </a:r>
                      <a:endParaRPr lang="en-P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052367"/>
                  </a:ext>
                </a:extLst>
              </a:tr>
              <a:tr h="5391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Asif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Male</a:t>
                      </a:r>
                      <a:endParaRPr lang="en-P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7141688"/>
                  </a:ext>
                </a:extLst>
              </a:tr>
              <a:tr h="5391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Ahmad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  <a:endParaRPr lang="en-P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Male</a:t>
                      </a:r>
                      <a:endParaRPr lang="en-P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09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651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DBMS?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569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DBMS?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5D166-B649-1C20-12DB-C34DF0D48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DBMS are software systems used to store, retrieve, and run queries (user-requests) on data. A DBMS serves as an interface between an end-user and a database, allowing users to create, read, update, and delete data in the database.</a:t>
            </a:r>
          </a:p>
          <a:p>
            <a:pPr marL="0" indent="0" algn="just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ADF5144-34D3-5911-B2EC-D3C05D6AEB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1762" y="3281363"/>
            <a:ext cx="6848475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756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DBMS works?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5D166-B649-1C20-12DB-C34DF0D48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many DBMS software available like MySQL, Oracle, MongoDB, PostgreSQL, MS SQL Server, etc.</a:t>
            </a:r>
          </a:p>
          <a:p>
            <a:pPr marL="0" indent="0" algn="just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03A4837-C7E7-E6B5-3AD9-E48563C300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325" y="3092757"/>
            <a:ext cx="1080135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259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RDBMS?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814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RDBMS?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5D166-B649-1C20-12DB-C34DF0D48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relational database management system (RDBMS) is a program used to create, update, and manage relational databases. Some of the most well-known RDBMSs include MySQL, Oracle, PostgreSQL, Microsoft SQL Server etc.</a:t>
            </a:r>
          </a:p>
        </p:txBody>
      </p:sp>
      <p:pic>
        <p:nvPicPr>
          <p:cNvPr id="1026" name="Picture 2" descr="Entity Relationship Diagram (ERD) for Point of Sale System (POS) | Tutorial  Jinni">
            <a:extLst>
              <a:ext uri="{FF2B5EF4-FFF2-40B4-BE49-F238E27FC236}">
                <a16:creationId xmlns:a16="http://schemas.microsoft.com/office/drawing/2014/main" id="{25CA5765-4A92-ED2E-D1AA-7B32D716B4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381375"/>
            <a:ext cx="10636045" cy="347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0497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4416</TotalTime>
  <Words>940</Words>
  <Application>Microsoft Office PowerPoint</Application>
  <PresentationFormat>Widescreen</PresentationFormat>
  <Paragraphs>188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Office Theme</vt:lpstr>
      <vt:lpstr>Summer Bootcamp in JAVA Lecture 13</vt:lpstr>
      <vt:lpstr>Lecture 13 Overview</vt:lpstr>
      <vt:lpstr>What is Database?</vt:lpstr>
      <vt:lpstr>What is database? </vt:lpstr>
      <vt:lpstr>What is DBMS?</vt:lpstr>
      <vt:lpstr>What is DBMS?</vt:lpstr>
      <vt:lpstr>How DBMS works?</vt:lpstr>
      <vt:lpstr>What is RDBMS?</vt:lpstr>
      <vt:lpstr>What is RDBMS?</vt:lpstr>
      <vt:lpstr>How RDBMS works?</vt:lpstr>
      <vt:lpstr>Types of Database</vt:lpstr>
      <vt:lpstr>Types of Database</vt:lpstr>
      <vt:lpstr>NoSQL database</vt:lpstr>
      <vt:lpstr>MySQL (Relational Database)</vt:lpstr>
      <vt:lpstr>MySQL Server</vt:lpstr>
      <vt:lpstr>MySQL download &amp; installation</vt:lpstr>
      <vt:lpstr>SQL Queries/SQL Commands </vt:lpstr>
      <vt:lpstr>How to create a SQL table?</vt:lpstr>
      <vt:lpstr>Create table SQL command</vt:lpstr>
      <vt:lpstr>String Datatypes of SQL </vt:lpstr>
      <vt:lpstr>Numeric Datatypes of SQL </vt:lpstr>
      <vt:lpstr>Date &amp; Time Datatypes of SQL </vt:lpstr>
      <vt:lpstr>Create a person table</vt:lpstr>
      <vt:lpstr>Insert SQL command</vt:lpstr>
      <vt:lpstr>List of constrains </vt:lpstr>
      <vt:lpstr>List of constrains</vt:lpstr>
      <vt:lpstr>Create table SQL command</vt:lpstr>
      <vt:lpstr>Create person table with constrains </vt:lpstr>
      <vt:lpstr>More SQL Queries</vt:lpstr>
      <vt:lpstr>JDBC</vt:lpstr>
      <vt:lpstr>JDBC</vt:lpstr>
      <vt:lpstr>JDBC </vt:lpstr>
      <vt:lpstr>JDBC 2-tier model </vt:lpstr>
      <vt:lpstr>JDBC 3-tier model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Software Construction and development</dc:title>
  <dc:creator>Bilal Arif</dc:creator>
  <cp:lastModifiedBy>Bilal Arif</cp:lastModifiedBy>
  <cp:revision>69</cp:revision>
  <dcterms:created xsi:type="dcterms:W3CDTF">2023-02-24T13:54:21Z</dcterms:created>
  <dcterms:modified xsi:type="dcterms:W3CDTF">2024-09-11T08:41:38Z</dcterms:modified>
</cp:coreProperties>
</file>