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3" r:id="rId4"/>
    <p:sldId id="294" r:id="rId5"/>
    <p:sldId id="331" r:id="rId6"/>
    <p:sldId id="330" r:id="rId7"/>
    <p:sldId id="332" r:id="rId8"/>
    <p:sldId id="334" r:id="rId9"/>
    <p:sldId id="333" r:id="rId10"/>
    <p:sldId id="335" r:id="rId11"/>
    <p:sldId id="338" r:id="rId12"/>
    <p:sldId id="336" r:id="rId13"/>
    <p:sldId id="337" r:id="rId14"/>
    <p:sldId id="340" r:id="rId15"/>
    <p:sldId id="339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9" r:id="rId28"/>
    <p:sldId id="352" r:id="rId29"/>
    <p:sldId id="360" r:id="rId30"/>
    <p:sldId id="353" r:id="rId31"/>
    <p:sldId id="354" r:id="rId32"/>
    <p:sldId id="356" r:id="rId33"/>
    <p:sldId id="357" r:id="rId34"/>
    <p:sldId id="358" r:id="rId35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11/09/2024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13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RDBMS works?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153A04-D3FB-0E68-7030-FB0CA0F0B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076757"/>
          </a:xfrm>
        </p:spPr>
      </p:pic>
    </p:spTree>
    <p:extLst>
      <p:ext uri="{BB962C8B-B14F-4D97-AF65-F5344CB8AC3E}">
        <p14:creationId xmlns:p14="http://schemas.microsoft.com/office/powerpoint/2010/main" val="110599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Database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0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Database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25E8E-6FA8-76D4-3B6D-1BD97F7F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different types of database Relational Database and </a:t>
            </a:r>
            <a:r>
              <a:rPr lang="en-US" dirty="0" err="1"/>
              <a:t>noSQL</a:t>
            </a:r>
            <a:r>
              <a:rPr lang="en-US" dirty="0"/>
              <a:t> database.</a:t>
            </a:r>
          </a:p>
          <a:p>
            <a:endParaRPr lang="en-US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8192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NoSQL database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Document database: </a:t>
            </a:r>
            <a:r>
              <a:rPr lang="en-US" dirty="0"/>
              <a:t>NoSQL database store data as semi-structured documents, such as JSON or XML, and can be queried using document-oriented query languages.</a:t>
            </a:r>
          </a:p>
          <a:p>
            <a:r>
              <a:rPr lang="en-US" b="1" dirty="0"/>
              <a:t>Key-value stores: </a:t>
            </a:r>
            <a:r>
              <a:rPr lang="en-US" dirty="0"/>
              <a:t>These databases store data as key-value pairs, and are optimized for simple and fast read/write operations.</a:t>
            </a:r>
          </a:p>
          <a:p>
            <a:r>
              <a:rPr lang="en-US" b="1" dirty="0"/>
              <a:t>Column-family stores:</a:t>
            </a:r>
            <a:r>
              <a:rPr lang="en-US" dirty="0"/>
              <a:t> These databases store data as column families, which are sets of columns that are treated as a single entity.</a:t>
            </a:r>
          </a:p>
          <a:p>
            <a:r>
              <a:rPr lang="en-US" b="1" dirty="0"/>
              <a:t>Graph databases: </a:t>
            </a:r>
            <a:r>
              <a:rPr lang="en-US" dirty="0"/>
              <a:t>These databases store data as nodes and edges, and are designed to handle complex relationships between data.</a:t>
            </a:r>
          </a:p>
          <a:p>
            <a:pPr marL="0" indent="0">
              <a:buNone/>
            </a:pPr>
            <a:r>
              <a:rPr lang="en-US" dirty="0" err="1"/>
              <a:t>e.g</a:t>
            </a:r>
            <a:r>
              <a:rPr lang="en-US" dirty="0"/>
              <a:t>: MongoDB, Redis, firebase, Cassandra, CouchDB, </a:t>
            </a:r>
            <a:r>
              <a:rPr lang="en-US" dirty="0" err="1"/>
              <a:t>Cloudant</a:t>
            </a:r>
            <a:r>
              <a:rPr lang="en-US" dirty="0"/>
              <a:t> etc.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15599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 (Relational Database)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80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 Server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a open-source, RDBMS software and </a:t>
            </a:r>
            <a:r>
              <a:rPr lang="en-US" dirty="0" err="1"/>
              <a:t>sql</a:t>
            </a:r>
            <a:r>
              <a:rPr lang="en-US" dirty="0"/>
              <a:t> server.</a:t>
            </a:r>
          </a:p>
          <a:p>
            <a:r>
              <a:rPr lang="en-US" dirty="0"/>
              <a:t>Cross Plat-from </a:t>
            </a:r>
          </a:p>
          <a:p>
            <a:r>
              <a:rPr lang="en-US" dirty="0"/>
              <a:t>Support multiple programming languages(</a:t>
            </a:r>
            <a:r>
              <a:rPr lang="en-US" dirty="0" err="1"/>
              <a:t>php</a:t>
            </a:r>
            <a:r>
              <a:rPr lang="en-US" dirty="0"/>
              <a:t>, </a:t>
            </a:r>
            <a:r>
              <a:rPr lang="en-US" dirty="0" err="1"/>
              <a:t>nodeJS</a:t>
            </a:r>
            <a:r>
              <a:rPr lang="en-US" dirty="0"/>
              <a:t>, python, C#, java etc.)</a:t>
            </a:r>
          </a:p>
          <a:p>
            <a:r>
              <a:rPr lang="en-US" dirty="0" err="1"/>
              <a:t>Mysql</a:t>
            </a:r>
            <a:r>
              <a:rPr lang="en-US" dirty="0"/>
              <a:t> server is fast, reliable, scalable and easy to use.</a:t>
            </a:r>
          </a:p>
          <a:p>
            <a:r>
              <a:rPr lang="en-US" dirty="0" err="1"/>
              <a:t>Mysql</a:t>
            </a:r>
            <a:r>
              <a:rPr lang="en-US" dirty="0"/>
              <a:t> server most used in client/server or embedded systems.  </a:t>
            </a:r>
          </a:p>
          <a:p>
            <a:r>
              <a:rPr lang="en-US" dirty="0"/>
              <a:t>Facebook, twitter, google, </a:t>
            </a:r>
            <a:r>
              <a:rPr lang="en-US" dirty="0" err="1"/>
              <a:t>youtube</a:t>
            </a:r>
            <a:r>
              <a:rPr lang="en-US" dirty="0"/>
              <a:t>, Wikipedia using </a:t>
            </a:r>
            <a:r>
              <a:rPr lang="en-US" dirty="0" err="1"/>
              <a:t>mysql</a:t>
            </a:r>
            <a:r>
              <a:rPr lang="en-US" dirty="0"/>
              <a:t> server.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4635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 download &amp; installation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21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Queries/SQL Commands 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28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reate a SQL table?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database SQL table identity the following things table name, column names, column datatypes.</a:t>
            </a:r>
            <a:endParaRPr lang="en-PK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D722D8-6F0B-9BAF-716C-D4D0E63D9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69923"/>
              </p:ext>
            </p:extLst>
          </p:nvPr>
        </p:nvGraphicFramePr>
        <p:xfrm>
          <a:off x="5837085" y="3443748"/>
          <a:ext cx="5516715" cy="269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905">
                  <a:extLst>
                    <a:ext uri="{9D8B030D-6E8A-4147-A177-3AD203B41FA5}">
                      <a16:colId xmlns:a16="http://schemas.microsoft.com/office/drawing/2014/main" val="235202721"/>
                    </a:ext>
                  </a:extLst>
                </a:gridCol>
                <a:gridCol w="1838905">
                  <a:extLst>
                    <a:ext uri="{9D8B030D-6E8A-4147-A177-3AD203B41FA5}">
                      <a16:colId xmlns:a16="http://schemas.microsoft.com/office/drawing/2014/main" val="533017330"/>
                    </a:ext>
                  </a:extLst>
                </a:gridCol>
                <a:gridCol w="1838905">
                  <a:extLst>
                    <a:ext uri="{9D8B030D-6E8A-4147-A177-3AD203B41FA5}">
                      <a16:colId xmlns:a16="http://schemas.microsoft.com/office/drawing/2014/main" val="2039224911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820586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 </a:t>
                      </a:r>
                      <a:r>
                        <a:rPr lang="en-US" dirty="0" err="1"/>
                        <a:t>adnan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66724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Muneeba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2367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Asif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41688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Ahmad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0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1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table SQL command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TABLE </a:t>
            </a:r>
            <a:r>
              <a:rPr lang="en-US" dirty="0" err="1"/>
              <a:t>table_name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column1 datatypes,</a:t>
            </a:r>
          </a:p>
          <a:p>
            <a:pPr marL="0" indent="0">
              <a:buNone/>
            </a:pPr>
            <a:r>
              <a:rPr lang="en-US" dirty="0"/>
              <a:t>    column2 datatypes,</a:t>
            </a:r>
          </a:p>
          <a:p>
            <a:pPr marL="0" indent="0">
              <a:buNone/>
            </a:pPr>
            <a:r>
              <a:rPr lang="en-US" dirty="0"/>
              <a:t>    column3 datatypes,</a:t>
            </a:r>
          </a:p>
          <a:p>
            <a:pPr marL="0" indent="0">
              <a:buNone/>
            </a:pPr>
            <a:r>
              <a:rPr lang="en-US" dirty="0"/>
              <a:t>     ….</a:t>
            </a:r>
          </a:p>
          <a:p>
            <a:pPr marL="0" indent="0">
              <a:buNone/>
            </a:pPr>
            <a:r>
              <a:rPr lang="en-US" dirty="0"/>
              <a:t>  );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5216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13 Overview</a:t>
            </a:r>
            <a:endParaRPr lang="en-P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database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Databases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commands syntax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Apache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MYSQL server download and installation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Architectures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 connectivity using java 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P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Datatypes of SQL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CHAR(SIZE) </a:t>
            </a:r>
            <a:r>
              <a:rPr lang="en-US" b="1" dirty="0"/>
              <a:t>0-255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VARCHAR(SIZE) </a:t>
            </a:r>
            <a:r>
              <a:rPr lang="en-US" b="1" dirty="0"/>
              <a:t>0-65535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VARBINARY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TINYTEXT </a:t>
            </a:r>
            <a:r>
              <a:rPr lang="en-US" b="1" dirty="0"/>
              <a:t>255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TEXT(SIZE) </a:t>
            </a:r>
            <a:r>
              <a:rPr lang="en-US" b="1" dirty="0"/>
              <a:t>65535 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MEDIUMTEXT </a:t>
            </a:r>
            <a:r>
              <a:rPr lang="en-US" b="1" dirty="0"/>
              <a:t>16,777,215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LONGTEXT </a:t>
            </a:r>
            <a:r>
              <a:rPr lang="en-US" b="1" dirty="0"/>
              <a:t>4,294,967,295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TINYBLOB </a:t>
            </a:r>
            <a:r>
              <a:rPr lang="en-US" b="1" dirty="0"/>
              <a:t>255 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BLOB(SIZE) </a:t>
            </a:r>
            <a:r>
              <a:rPr lang="en-US" b="1" dirty="0"/>
              <a:t>65535 BYTES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MEDIUMBLOB </a:t>
            </a:r>
            <a:r>
              <a:rPr lang="en-US" b="1" dirty="0"/>
              <a:t>16.777,215 BYTES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LONGBLOB </a:t>
            </a:r>
            <a:r>
              <a:rPr lang="en-US" b="1" dirty="0"/>
              <a:t>4,294,967,295 BYTES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ENUM(VAL1,VAL2,VAL3)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SET(VAL1,VAL2,VAL3)</a:t>
            </a:r>
          </a:p>
          <a:p>
            <a:pPr marL="514350" indent="-514350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53810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 Datatypes of SQL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BIT </a:t>
            </a:r>
            <a:r>
              <a:rPr lang="en-US" b="1" dirty="0"/>
              <a:t>1bytes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TINYINT </a:t>
            </a:r>
            <a:r>
              <a:rPr lang="en-US" b="1" dirty="0"/>
              <a:t>1bytes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 </a:t>
            </a:r>
            <a:r>
              <a:rPr lang="en-US" b="1" dirty="0"/>
              <a:t>4 bytes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INTERGER </a:t>
            </a:r>
            <a:r>
              <a:rPr lang="en-US" b="1" dirty="0"/>
              <a:t>4bytes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SMALLINT </a:t>
            </a:r>
            <a:r>
              <a:rPr lang="en-US" b="1" dirty="0"/>
              <a:t>2bytes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MEDIUMINT </a:t>
            </a:r>
            <a:r>
              <a:rPr lang="en-US" b="1" dirty="0"/>
              <a:t>3bytes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BIGINT </a:t>
            </a:r>
            <a:r>
              <a:rPr lang="en-US" b="1" dirty="0"/>
              <a:t>8bytes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BOOL </a:t>
            </a:r>
            <a:r>
              <a:rPr lang="en-US" b="1" dirty="0"/>
              <a:t>1bit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BOOLEAN </a:t>
            </a:r>
            <a:r>
              <a:rPr lang="en-US" b="1" dirty="0"/>
              <a:t>1 bit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FLOAT(P) </a:t>
            </a:r>
            <a:r>
              <a:rPr lang="en-US" b="1" dirty="0"/>
              <a:t>4 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DOUBLE(SIZE,D) </a:t>
            </a:r>
            <a:r>
              <a:rPr lang="en-US" b="1" dirty="0"/>
              <a:t>8 bytes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DECIMAL(SIZE,D) </a:t>
            </a:r>
            <a:r>
              <a:rPr lang="en-US" b="1" dirty="0"/>
              <a:t>size = 60 digits, D = 30 digits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DEC(SIZE,D) </a:t>
            </a:r>
            <a:r>
              <a:rPr lang="en-US" b="1" dirty="0"/>
              <a:t>size = 60 digits, D = 30 digits</a:t>
            </a:r>
          </a:p>
        </p:txBody>
      </p:sp>
    </p:spTree>
    <p:extLst>
      <p:ext uri="{BB962C8B-B14F-4D97-AF65-F5344CB8AC3E}">
        <p14:creationId xmlns:p14="http://schemas.microsoft.com/office/powerpoint/2010/main" val="2155747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&amp; Time Datatypes of SQL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DATE</a:t>
            </a:r>
            <a:r>
              <a:rPr lang="en-US" b="1" dirty="0"/>
              <a:t> ‘1000-01-01’ TO ‘9999-12-31’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DATETIME </a:t>
            </a:r>
            <a:r>
              <a:rPr lang="en-US" b="1" dirty="0"/>
              <a:t>YYYY-MM-DD </a:t>
            </a:r>
            <a:r>
              <a:rPr lang="en-US" b="1" dirty="0" err="1"/>
              <a:t>hh:mm:ss</a:t>
            </a:r>
            <a:r>
              <a:rPr lang="en-US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TIMESTAMP </a:t>
            </a:r>
            <a:r>
              <a:rPr lang="en-US" b="1" dirty="0"/>
              <a:t>YYYY-MM-DD </a:t>
            </a:r>
            <a:r>
              <a:rPr lang="en-US" b="1" dirty="0" err="1"/>
              <a:t>hh:mm:ss</a:t>
            </a:r>
            <a:r>
              <a:rPr lang="en-US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 </a:t>
            </a:r>
            <a:r>
              <a:rPr lang="en-US" dirty="0" err="1"/>
              <a:t>hh:mm:ss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YEAR </a:t>
            </a:r>
            <a:r>
              <a:rPr lang="en-US" b="1" dirty="0"/>
              <a:t>Four digit format: 1992</a:t>
            </a:r>
          </a:p>
        </p:txBody>
      </p:sp>
    </p:spTree>
    <p:extLst>
      <p:ext uri="{BB962C8B-B14F-4D97-AF65-F5344CB8AC3E}">
        <p14:creationId xmlns:p14="http://schemas.microsoft.com/office/powerpoint/2010/main" val="8281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person table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68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SQL command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2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constrains 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14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constrains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NULL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Default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Foreign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Primary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Note: Female gender is missing in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row and age must greater then 18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7DB29A-4BF8-3221-9229-911C8EB3B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009158"/>
              </p:ext>
            </p:extLst>
          </p:nvPr>
        </p:nvGraphicFramePr>
        <p:xfrm>
          <a:off x="5202905" y="1825624"/>
          <a:ext cx="5516716" cy="269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179">
                  <a:extLst>
                    <a:ext uri="{9D8B030D-6E8A-4147-A177-3AD203B41FA5}">
                      <a16:colId xmlns:a16="http://schemas.microsoft.com/office/drawing/2014/main" val="235202721"/>
                    </a:ext>
                  </a:extLst>
                </a:gridCol>
                <a:gridCol w="1379179">
                  <a:extLst>
                    <a:ext uri="{9D8B030D-6E8A-4147-A177-3AD203B41FA5}">
                      <a16:colId xmlns:a16="http://schemas.microsoft.com/office/drawing/2014/main" val="533017330"/>
                    </a:ext>
                  </a:extLst>
                </a:gridCol>
                <a:gridCol w="1379179">
                  <a:extLst>
                    <a:ext uri="{9D8B030D-6E8A-4147-A177-3AD203B41FA5}">
                      <a16:colId xmlns:a16="http://schemas.microsoft.com/office/drawing/2014/main" val="2039224911"/>
                    </a:ext>
                  </a:extLst>
                </a:gridCol>
                <a:gridCol w="1379179">
                  <a:extLst>
                    <a:ext uri="{9D8B030D-6E8A-4147-A177-3AD203B41FA5}">
                      <a16:colId xmlns:a16="http://schemas.microsoft.com/office/drawing/2014/main" val="1124812384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DOB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820586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 </a:t>
                      </a:r>
                      <a:r>
                        <a:rPr lang="en-US" dirty="0" err="1"/>
                        <a:t>adnan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1992-11-09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66724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Muneeba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1998-03-14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2367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Asif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1996-04-10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41688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Ahmad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1994-07-18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0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25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table SQL command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TABLE </a:t>
            </a:r>
            <a:r>
              <a:rPr lang="en-US" dirty="0" err="1"/>
              <a:t>table_name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column1 datatypes constrain,</a:t>
            </a:r>
          </a:p>
          <a:p>
            <a:pPr marL="0" indent="0">
              <a:buNone/>
            </a:pPr>
            <a:r>
              <a:rPr lang="en-US" dirty="0"/>
              <a:t>    column2 datatypes constrain,</a:t>
            </a:r>
          </a:p>
          <a:p>
            <a:pPr marL="0" indent="0">
              <a:buNone/>
            </a:pPr>
            <a:r>
              <a:rPr lang="en-US" dirty="0"/>
              <a:t>    column3 datatypes constrain,</a:t>
            </a:r>
          </a:p>
          <a:p>
            <a:pPr marL="0" indent="0">
              <a:buNone/>
            </a:pPr>
            <a:r>
              <a:rPr lang="en-US" dirty="0"/>
              <a:t>     ….</a:t>
            </a:r>
          </a:p>
          <a:p>
            <a:pPr marL="0" indent="0">
              <a:buNone/>
            </a:pPr>
            <a:r>
              <a:rPr lang="en-US" dirty="0"/>
              <a:t>  );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156557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person table with constrains 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94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SQL Queries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8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Database?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47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JDBC stands for Java database connectivity – a powerful API that allows java program to access and manipulate data stored in a wide variety of databases.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JDBC </a:t>
            </a:r>
            <a:r>
              <a:rPr lang="en-US" dirty="0" err="1"/>
              <a:t>api’s</a:t>
            </a:r>
            <a:r>
              <a:rPr lang="en-US" dirty="0"/>
              <a:t> defines how a client can connect to a database sent SQL queries and retrieve, manipulate the results.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JDBC consist of set of interface and classes written in java.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JDBC provides a platform independence, security and ease of use for java developers who need to access database.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7E71A-D4C3-E8C7-BFF3-6126953EF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828" y="5110315"/>
            <a:ext cx="2876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01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Therefore using JDBC we can do the following (and more):-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Connect to a database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Execute SQL statements to query the database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Generate query results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Perform updates, inserts and deletions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Execute Stored Procedure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7E71A-D4C3-E8C7-BFF3-6126953EF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438" y="4321277"/>
            <a:ext cx="4294940" cy="23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05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 2-tier model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29A92F-4EA6-12FD-BA3A-A519132D7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10515600" cy="48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48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 3-tier model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6D6B-BF9A-8400-C682-83C199E8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AAE39-66B0-CF83-87FF-D7FD23E77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599" cy="50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0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database?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database is a collection of data stored in a format, so that it can be easily accessed and managed.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databases available like MySQL, Sybase, Oracle, MongoDB, PostgreSQL, MS SQL Server, etc.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Query Language (SQL) is used to operate on the data stored in a database.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79323F-95F4-A7A8-0C91-43966CD21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435" y="4001294"/>
            <a:ext cx="2867025" cy="2695575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5672BD-07F9-6D6B-434F-22194D96B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92620"/>
              </p:ext>
            </p:extLst>
          </p:nvPr>
        </p:nvGraphicFramePr>
        <p:xfrm>
          <a:off x="5837085" y="4001294"/>
          <a:ext cx="5516715" cy="269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905">
                  <a:extLst>
                    <a:ext uri="{9D8B030D-6E8A-4147-A177-3AD203B41FA5}">
                      <a16:colId xmlns:a16="http://schemas.microsoft.com/office/drawing/2014/main" val="235202721"/>
                    </a:ext>
                  </a:extLst>
                </a:gridCol>
                <a:gridCol w="1838905">
                  <a:extLst>
                    <a:ext uri="{9D8B030D-6E8A-4147-A177-3AD203B41FA5}">
                      <a16:colId xmlns:a16="http://schemas.microsoft.com/office/drawing/2014/main" val="533017330"/>
                    </a:ext>
                  </a:extLst>
                </a:gridCol>
                <a:gridCol w="1838905">
                  <a:extLst>
                    <a:ext uri="{9D8B030D-6E8A-4147-A177-3AD203B41FA5}">
                      <a16:colId xmlns:a16="http://schemas.microsoft.com/office/drawing/2014/main" val="2039224911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820586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 </a:t>
                      </a:r>
                      <a:r>
                        <a:rPr lang="en-US" dirty="0" err="1"/>
                        <a:t>adnan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66724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Muneeba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2367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Asif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41688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Ahmad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0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DBMS?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6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DBMS?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DBMS are software systems used to store, retrieve, and run queries (user-requests) on data. A DBMS serves as an interface between an end-user and a database, allowing users to create, read, update, and delete data in the database.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DF5144-34D3-5911-B2EC-D3C05D6AE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3281363"/>
            <a:ext cx="68484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5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DBMS works?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DBMS software available like MySQL, Oracle, MongoDB, PostgreSQL, MS SQL Server, etc.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3A4837-C7E7-E6B5-3AD9-E48563C30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3092757"/>
            <a:ext cx="1080135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5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RDBMS?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1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RDBMS?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relational database management system (RDBMS) is a program used to create, update, and manage relational databases. Some of the most well-known RDBMSs include MySQL, Oracle, PostgreSQL, Microsoft SQL Server etc.</a:t>
            </a:r>
          </a:p>
        </p:txBody>
      </p:sp>
      <p:pic>
        <p:nvPicPr>
          <p:cNvPr id="1026" name="Picture 2" descr="Entity Relationship Diagram (ERD) for Point of Sale System (POS) | Tutorial  Jinni">
            <a:extLst>
              <a:ext uri="{FF2B5EF4-FFF2-40B4-BE49-F238E27FC236}">
                <a16:creationId xmlns:a16="http://schemas.microsoft.com/office/drawing/2014/main" id="{25CA5765-4A92-ED2E-D1AA-7B32D716B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81375"/>
            <a:ext cx="10636045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940</Words>
  <Application>Microsoft Office PowerPoint</Application>
  <PresentationFormat>Widescreen</PresentationFormat>
  <Paragraphs>188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Summer Bootcamp in JAVA Lecture 13</vt:lpstr>
      <vt:lpstr>Lecture 13 Overview</vt:lpstr>
      <vt:lpstr>What is Database?</vt:lpstr>
      <vt:lpstr>What is database? </vt:lpstr>
      <vt:lpstr>What is DBMS?</vt:lpstr>
      <vt:lpstr>What is DBMS?</vt:lpstr>
      <vt:lpstr>How DBMS works?</vt:lpstr>
      <vt:lpstr>What is RDBMS?</vt:lpstr>
      <vt:lpstr>What is RDBMS?</vt:lpstr>
      <vt:lpstr>How RDBMS works?</vt:lpstr>
      <vt:lpstr>Types of Database</vt:lpstr>
      <vt:lpstr>Types of Database</vt:lpstr>
      <vt:lpstr>NoSQL database</vt:lpstr>
      <vt:lpstr>MySQL (Relational Database)</vt:lpstr>
      <vt:lpstr>MySQL Server</vt:lpstr>
      <vt:lpstr>MySQL download &amp; installation</vt:lpstr>
      <vt:lpstr>SQL Queries/SQL Commands </vt:lpstr>
      <vt:lpstr>How to create a SQL table?</vt:lpstr>
      <vt:lpstr>Create table SQL command</vt:lpstr>
      <vt:lpstr>String Datatypes of SQL </vt:lpstr>
      <vt:lpstr>Numeric Datatypes of SQL </vt:lpstr>
      <vt:lpstr>Date &amp; Time Datatypes of SQL </vt:lpstr>
      <vt:lpstr>Create a person table</vt:lpstr>
      <vt:lpstr>Insert SQL command</vt:lpstr>
      <vt:lpstr>List of constrains </vt:lpstr>
      <vt:lpstr>List of constrains</vt:lpstr>
      <vt:lpstr>Create table SQL command</vt:lpstr>
      <vt:lpstr>Create person table with constrains </vt:lpstr>
      <vt:lpstr>More SQL Queries</vt:lpstr>
      <vt:lpstr>JDBC</vt:lpstr>
      <vt:lpstr>JDBC</vt:lpstr>
      <vt:lpstr>JDBC </vt:lpstr>
      <vt:lpstr>JDBC 2-tier model </vt:lpstr>
      <vt:lpstr>JDBC 3-tier model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69</cp:revision>
  <dcterms:created xsi:type="dcterms:W3CDTF">2023-02-24T13:54:21Z</dcterms:created>
  <dcterms:modified xsi:type="dcterms:W3CDTF">2024-09-11T08:41:38Z</dcterms:modified>
</cp:coreProperties>
</file>