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307" r:id="rId4"/>
    <p:sldId id="304" r:id="rId5"/>
    <p:sldId id="308" r:id="rId6"/>
    <p:sldId id="309" r:id="rId7"/>
    <p:sldId id="305" r:id="rId8"/>
    <p:sldId id="306" r:id="rId9"/>
    <p:sldId id="303" r:id="rId10"/>
    <p:sldId id="295" r:id="rId11"/>
    <p:sldId id="300" r:id="rId12"/>
    <p:sldId id="294" r:id="rId13"/>
    <p:sldId id="302" r:id="rId14"/>
    <p:sldId id="296" r:id="rId15"/>
    <p:sldId id="297" r:id="rId16"/>
    <p:sldId id="298" r:id="rId17"/>
    <p:sldId id="299" r:id="rId18"/>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5" d="100"/>
          <a:sy n="65" d="100"/>
        </p:scale>
        <p:origin x="8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3DA6-5A98-F898-39E5-76F7C25B14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A2F24726-643A-CCD6-A8D7-31A9D21B70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F13F34D3-3C6B-DCA2-49F1-A28A6EFBE592}"/>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5" name="Footer Placeholder 4">
            <a:extLst>
              <a:ext uri="{FF2B5EF4-FFF2-40B4-BE49-F238E27FC236}">
                <a16:creationId xmlns:a16="http://schemas.microsoft.com/office/drawing/2014/main" id="{1F5B5322-2F48-372C-F1AB-CFAFFDA93AB1}"/>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6565A10-C6E7-139F-B027-E77D3C33FD7E}"/>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353380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1B990-2621-3C7E-DDFE-09A34061611A}"/>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930AE522-7ED6-2128-9F4A-DB7D69254C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C48CAF32-9369-7B6B-AECA-B6F79FED00B9}"/>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5" name="Footer Placeholder 4">
            <a:extLst>
              <a:ext uri="{FF2B5EF4-FFF2-40B4-BE49-F238E27FC236}">
                <a16:creationId xmlns:a16="http://schemas.microsoft.com/office/drawing/2014/main" id="{54B9484A-734C-DF9D-D961-660929816135}"/>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71677EC2-2644-DCF3-125F-BA1DC082F5C7}"/>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36812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9E0A94-5A1C-7685-BD3B-FC9CAA0641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D3713CDD-F257-EFB5-8EA3-0C149FE84D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4B39F9C-5404-B715-091A-F3291C912949}"/>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5" name="Footer Placeholder 4">
            <a:extLst>
              <a:ext uri="{FF2B5EF4-FFF2-40B4-BE49-F238E27FC236}">
                <a16:creationId xmlns:a16="http://schemas.microsoft.com/office/drawing/2014/main" id="{50A38CEC-3F45-38AE-B086-5E174EFE7FF4}"/>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EE34A4DA-1540-E53B-2463-8AE3AF638A3C}"/>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61367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37F3A-80A4-88AB-C0B9-9B9A7A63E713}"/>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B7DF52E0-41D8-5ED8-1835-9C6B51A291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4CB00AD4-6924-7365-F830-2423E8F3F03B}"/>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5" name="Footer Placeholder 4">
            <a:extLst>
              <a:ext uri="{FF2B5EF4-FFF2-40B4-BE49-F238E27FC236}">
                <a16:creationId xmlns:a16="http://schemas.microsoft.com/office/drawing/2014/main" id="{E60EE4DD-4147-9DC0-537B-2EC49704CB7C}"/>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AC24799-27A2-CED6-E400-55E63C1F0CE4}"/>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344652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869D-C660-4BA2-BB8D-FC029C1DFB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C7584932-F912-92F1-9146-65C28DF0BB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022449-A079-6234-B269-5870B595E2A4}"/>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5" name="Footer Placeholder 4">
            <a:extLst>
              <a:ext uri="{FF2B5EF4-FFF2-40B4-BE49-F238E27FC236}">
                <a16:creationId xmlns:a16="http://schemas.microsoft.com/office/drawing/2014/main" id="{3EEA91BE-F1D4-B158-D121-AB25FC897FAE}"/>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3D516F2B-F05D-5BC6-0AAF-42AD7B500E39}"/>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22047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9CDA4-2400-9F2F-948F-E848AF56DAFC}"/>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E112AC99-2563-718A-D362-6EE8C43AB6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4D13A990-BDDB-0CF0-3566-E527130ADF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2B00F8FC-0604-1015-88E2-5B3B39EDDBF3}"/>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6" name="Footer Placeholder 5">
            <a:extLst>
              <a:ext uri="{FF2B5EF4-FFF2-40B4-BE49-F238E27FC236}">
                <a16:creationId xmlns:a16="http://schemas.microsoft.com/office/drawing/2014/main" id="{6BDEBF7D-4301-DBEA-A8B4-145F10CA405E}"/>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42EDC1DB-2EE8-6F64-B723-C9B366A1A7A0}"/>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403381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12FE5-4F1D-2CEE-3D58-E8CFFB22F192}"/>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5BD93AEB-23A7-3F1F-A2B3-23F08B6B5A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887A1C-477E-18C2-0559-B4A9190142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8CCA160C-1250-BE87-E280-2A9C0B0C62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F94749-2A6A-4651-6F9D-BB9B72B3DA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FEE9A2B0-9A2D-A020-C663-DFC57C160424}"/>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8" name="Footer Placeholder 7">
            <a:extLst>
              <a:ext uri="{FF2B5EF4-FFF2-40B4-BE49-F238E27FC236}">
                <a16:creationId xmlns:a16="http://schemas.microsoft.com/office/drawing/2014/main" id="{08B00BFD-D13D-0692-C5E7-49B50670FDCB}"/>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C7F7DEA0-ADD2-4BCC-9380-E20594C0B014}"/>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651302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2138E-E4ED-EE2B-9D4A-04B58D7DCDEF}"/>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4E39292D-AA6F-3406-574A-D2554D104149}"/>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4" name="Footer Placeholder 3">
            <a:extLst>
              <a:ext uri="{FF2B5EF4-FFF2-40B4-BE49-F238E27FC236}">
                <a16:creationId xmlns:a16="http://schemas.microsoft.com/office/drawing/2014/main" id="{254BF0A5-76B7-64AC-15AE-D42FB76324FD}"/>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40EF5C84-AE13-B930-D927-047B904B0F82}"/>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12956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059986-4965-D651-F1E6-D67EEEF70958}"/>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3" name="Footer Placeholder 2">
            <a:extLst>
              <a:ext uri="{FF2B5EF4-FFF2-40B4-BE49-F238E27FC236}">
                <a16:creationId xmlns:a16="http://schemas.microsoft.com/office/drawing/2014/main" id="{20A2B3D5-2E16-90F2-B5C9-09A8A3DF9185}"/>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78E6D8A4-A250-6716-406F-1D89B4957AC8}"/>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550541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2DD6-BD31-81C5-74A2-7269FEEDE9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6117C793-CEA9-4F95-8D31-E621992CB0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4B5FF6E1-B2D1-CE52-215A-40188A699F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639039-E92E-8B5D-724C-C00C35F35120}"/>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6" name="Footer Placeholder 5">
            <a:extLst>
              <a:ext uri="{FF2B5EF4-FFF2-40B4-BE49-F238E27FC236}">
                <a16:creationId xmlns:a16="http://schemas.microsoft.com/office/drawing/2014/main" id="{1BA39727-80D2-7136-7574-39DD9817B0E2}"/>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A3B8A993-77C8-3BFD-0BAB-EF2DF7B3D086}"/>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391935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82F1B-D69B-CCBC-C109-B65CB7EA96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A6B8244E-99A8-D823-721F-D43CA7A30E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19541B15-623E-8F51-D0E9-CDFB64AF65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9517B3-49D8-B652-D1D9-A3591B064280}"/>
              </a:ext>
            </a:extLst>
          </p:cNvPr>
          <p:cNvSpPr>
            <a:spLocks noGrp="1"/>
          </p:cNvSpPr>
          <p:nvPr>
            <p:ph type="dt" sz="half" idx="10"/>
          </p:nvPr>
        </p:nvSpPr>
        <p:spPr/>
        <p:txBody>
          <a:bodyPr/>
          <a:lstStyle/>
          <a:p>
            <a:fld id="{5602395E-D5DD-4E82-8F80-85435E883561}" type="datetimeFigureOut">
              <a:rPr lang="en-PK" smtClean="0"/>
              <a:t>23/09/2024</a:t>
            </a:fld>
            <a:endParaRPr lang="en-PK"/>
          </a:p>
        </p:txBody>
      </p:sp>
      <p:sp>
        <p:nvSpPr>
          <p:cNvPr id="6" name="Footer Placeholder 5">
            <a:extLst>
              <a:ext uri="{FF2B5EF4-FFF2-40B4-BE49-F238E27FC236}">
                <a16:creationId xmlns:a16="http://schemas.microsoft.com/office/drawing/2014/main" id="{AA715CB8-F7DF-B8B5-3208-00ED9ABE567B}"/>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C28C4617-B196-8340-0A49-4FA93ACCB0AB}"/>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3294108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511FE2-5E17-7FB4-F568-A29C4ED40F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F5A37955-4B28-F87A-9DE0-17B67728FD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594D010-F54B-0D73-3C0D-9FDA3BAF67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2395E-D5DD-4E82-8F80-85435E883561}" type="datetimeFigureOut">
              <a:rPr lang="en-PK" smtClean="0"/>
              <a:t>23/09/2024</a:t>
            </a:fld>
            <a:endParaRPr lang="en-PK"/>
          </a:p>
        </p:txBody>
      </p:sp>
      <p:sp>
        <p:nvSpPr>
          <p:cNvPr id="5" name="Footer Placeholder 4">
            <a:extLst>
              <a:ext uri="{FF2B5EF4-FFF2-40B4-BE49-F238E27FC236}">
                <a16:creationId xmlns:a16="http://schemas.microsoft.com/office/drawing/2014/main" id="{2E5FDC8F-F09C-8DBF-2D35-18615D632B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8DC5E5DF-4385-B81F-4413-5B6E655063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1FA5D-486F-40E9-A0D7-E66DC756D61E}" type="slidenum">
              <a:rPr lang="en-PK" smtClean="0"/>
              <a:t>‹#›</a:t>
            </a:fld>
            <a:endParaRPr lang="en-PK"/>
          </a:p>
        </p:txBody>
      </p:sp>
    </p:spTree>
    <p:extLst>
      <p:ext uri="{BB962C8B-B14F-4D97-AF65-F5344CB8AC3E}">
        <p14:creationId xmlns:p14="http://schemas.microsoft.com/office/powerpoint/2010/main" val="2703595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E8FB3-2591-5181-463F-C578352B04A8}"/>
              </a:ext>
            </a:extLst>
          </p:cNvPr>
          <p:cNvSpPr>
            <a:spLocks noGrp="1"/>
          </p:cNvSpPr>
          <p:nvPr>
            <p:ph type="ctrTitle"/>
          </p:nvPr>
        </p:nvSpPr>
        <p:spPr>
          <a:xfrm>
            <a:off x="943897" y="1151860"/>
            <a:ext cx="10304206" cy="1842063"/>
          </a:xfrm>
        </p:spPr>
        <p:txBody>
          <a:bodyPr>
            <a:normAutofit/>
          </a:bodyPr>
          <a:lstStyle/>
          <a:p>
            <a:r>
              <a:rPr lang="en-US" b="1" dirty="0">
                <a:latin typeface="Times New Roman" panose="02020603050405020304" pitchFamily="18" charset="0"/>
                <a:cs typeface="Times New Roman" panose="02020603050405020304" pitchFamily="18" charset="0"/>
              </a:rPr>
              <a:t>Summer Bootcamp in JAVA</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Lecture 16</a:t>
            </a:r>
            <a:endParaRPr lang="en-PK" b="1" dirty="0">
              <a:latin typeface="Times New Roman" panose="02020603050405020304" pitchFamily="18" charset="0"/>
              <a:cs typeface="Times New Roman" panose="02020603050405020304" pitchFamily="18" charset="0"/>
            </a:endParaRPr>
          </a:p>
        </p:txBody>
      </p:sp>
      <p:sp>
        <p:nvSpPr>
          <p:cNvPr id="4" name="Subtitle 3">
            <a:extLst>
              <a:ext uri="{FF2B5EF4-FFF2-40B4-BE49-F238E27FC236}">
                <a16:creationId xmlns:a16="http://schemas.microsoft.com/office/drawing/2014/main" id="{1B10C3F3-D683-7A96-AA42-D89DCB16F764}"/>
              </a:ext>
            </a:extLst>
          </p:cNvPr>
          <p:cNvSpPr>
            <a:spLocks noGrp="1"/>
          </p:cNvSpPr>
          <p:nvPr>
            <p:ph type="subTitle" idx="1"/>
          </p:nvPr>
        </p:nvSpPr>
        <p:spPr>
          <a:xfrm>
            <a:off x="1524000" y="3535670"/>
            <a:ext cx="9144000" cy="1655762"/>
          </a:xfrm>
        </p:spPr>
        <p:txBody>
          <a:bodyPr>
            <a:normAutofit/>
          </a:bodyPr>
          <a:lstStyle/>
          <a:p>
            <a:r>
              <a:rPr lang="en-US" dirty="0"/>
              <a:t>Bilal Arif </a:t>
            </a:r>
            <a:r>
              <a:rPr lang="en-US" b="1" dirty="0"/>
              <a:t>(Senior </a:t>
            </a:r>
            <a:r>
              <a:rPr lang="en-US" sz="2800" b="1" dirty="0"/>
              <a:t>Lecturer)</a:t>
            </a:r>
          </a:p>
          <a:p>
            <a:r>
              <a:rPr lang="en-US" dirty="0"/>
              <a:t>Department of Software Engineering, University of Management and Technology Lahore.</a:t>
            </a:r>
            <a:endParaRPr lang="en-PK" dirty="0"/>
          </a:p>
        </p:txBody>
      </p:sp>
      <p:pic>
        <p:nvPicPr>
          <p:cNvPr id="1026" name="Picture 2" descr="Software development - Free electronics icons">
            <a:extLst>
              <a:ext uri="{FF2B5EF4-FFF2-40B4-BE49-F238E27FC236}">
                <a16:creationId xmlns:a16="http://schemas.microsoft.com/office/drawing/2014/main" id="{E7BB956D-C1BD-6598-A4AD-674DB72396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5005591"/>
            <a:ext cx="2286000" cy="1460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831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0E7-5C64-5A59-A2BC-A48237B6B05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What is Data Structure?</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B74F26-40DC-ECAC-E789-32FF5A5E942A}"/>
              </a:ext>
            </a:extLst>
          </p:cNvPr>
          <p:cNvSpPr>
            <a:spLocks noGrp="1"/>
          </p:cNvSpPr>
          <p:nvPr>
            <p:ph idx="1"/>
          </p:nvPr>
        </p:nvSpPr>
        <p:spPr/>
        <p:txBody>
          <a:bodyPr>
            <a:normAutofit lnSpcReduction="10000"/>
          </a:bodyPr>
          <a:lstStyle/>
          <a:p>
            <a:pPr marL="0" indent="0" algn="just">
              <a:buNone/>
            </a:pPr>
            <a:r>
              <a:rPr lang="en-US" sz="2800" b="0" i="0" dirty="0">
                <a:effectLst/>
                <a:latin typeface="Times New Roman" panose="02020603050405020304" pitchFamily="18" charset="0"/>
                <a:cs typeface="Times New Roman" panose="02020603050405020304" pitchFamily="18" charset="0"/>
              </a:rPr>
              <a:t>Organizing and storing data to perform operations efficiently. It defines the format, how to organize, and manipulate the data. </a:t>
            </a:r>
          </a:p>
          <a:p>
            <a:pPr marL="514350" indent="-514350" algn="just">
              <a:buFont typeface="+mj-lt"/>
              <a:buAutoNum type="arabicPeriod"/>
            </a:pPr>
            <a:r>
              <a:rPr lang="en-US" sz="2800" b="0" i="0" dirty="0">
                <a:effectLst/>
                <a:latin typeface="Times New Roman" panose="02020603050405020304" pitchFamily="18" charset="0"/>
                <a:cs typeface="Times New Roman" panose="02020603050405020304" pitchFamily="18" charset="0"/>
              </a:rPr>
              <a:t>1D, 2D, 3D arrays [add, delete, update</a:t>
            </a:r>
            <a:r>
              <a:rPr lang="en-US" dirty="0">
                <a:latin typeface="Times New Roman" panose="02020603050405020304" pitchFamily="18" charset="0"/>
                <a:cs typeface="Times New Roman" panose="02020603050405020304" pitchFamily="18" charset="0"/>
              </a:rPr>
              <a:t>, sort etc.</a:t>
            </a:r>
            <a:r>
              <a:rPr lang="en-US" sz="2800" b="0" i="0" dirty="0">
                <a:effectLst/>
                <a:latin typeface="Times New Roman" panose="02020603050405020304" pitchFamily="18" charset="0"/>
                <a:cs typeface="Times New Roman" panose="02020603050405020304" pitchFamily="18" charset="0"/>
              </a:rPr>
              <a:t>]</a:t>
            </a:r>
          </a:p>
          <a:p>
            <a:pPr marL="514350" indent="-514350" algn="just">
              <a:buFont typeface="+mj-lt"/>
              <a:buAutoNum type="arabicPeriod"/>
            </a:pPr>
            <a:r>
              <a:rPr lang="en-US" sz="2800" b="0" i="0" dirty="0">
                <a:effectLst/>
                <a:latin typeface="Times New Roman" panose="02020603050405020304" pitchFamily="18" charset="0"/>
                <a:cs typeface="Times New Roman" panose="02020603050405020304" pitchFamily="18" charset="0"/>
              </a:rPr>
              <a:t>Linked lists [single LL, circular SLL, Double LL Double circular LL]</a:t>
            </a:r>
          </a:p>
          <a:p>
            <a:pPr marL="514350" indent="-514350" algn="just">
              <a:buFont typeface="+mj-lt"/>
              <a:buAutoNum type="arabicPeriod"/>
            </a:pPr>
            <a:r>
              <a:rPr lang="en-US" sz="2800" b="0" i="0" dirty="0">
                <a:effectLst/>
                <a:latin typeface="Times New Roman" panose="02020603050405020304" pitchFamily="18" charset="0"/>
                <a:cs typeface="Times New Roman" panose="02020603050405020304" pitchFamily="18" charset="0"/>
              </a:rPr>
              <a:t>Stack</a:t>
            </a:r>
            <a:r>
              <a:rPr lang="en-US" dirty="0">
                <a:latin typeface="Times New Roman" panose="02020603050405020304" pitchFamily="18" charset="0"/>
                <a:cs typeface="Times New Roman" panose="02020603050405020304" pitchFamily="18" charset="0"/>
              </a:rPr>
              <a:t> and</a:t>
            </a:r>
            <a:r>
              <a:rPr lang="en-US" sz="2800" b="0" i="0" dirty="0">
                <a:effectLst/>
                <a:latin typeface="Times New Roman" panose="02020603050405020304" pitchFamily="18" charset="0"/>
                <a:cs typeface="Times New Roman" panose="02020603050405020304" pitchFamily="18" charset="0"/>
              </a:rPr>
              <a:t> Queue [Array based or LL based], Priority queue</a:t>
            </a:r>
            <a:endParaRPr lang="en-US"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n-US" sz="2800" b="0" i="0" dirty="0">
                <a:effectLst/>
                <a:latin typeface="Times New Roman" panose="02020603050405020304" pitchFamily="18" charset="0"/>
                <a:cs typeface="Times New Roman" panose="02020603050405020304" pitchFamily="18" charset="0"/>
              </a:rPr>
              <a:t>Trees</a:t>
            </a:r>
            <a:r>
              <a:rPr lang="en-US" dirty="0">
                <a:latin typeface="Times New Roman" panose="02020603050405020304" pitchFamily="18" charset="0"/>
                <a:cs typeface="Times New Roman" panose="02020603050405020304" pitchFamily="18" charset="0"/>
              </a:rPr>
              <a:t>[Binary tree, Binary Search Tree, AVL balanced tree, Heap tree, Min heap, Max heap, RedBlack Tree, B+ Tree etc.]</a:t>
            </a:r>
            <a:r>
              <a:rPr lang="en-US" sz="2800" b="0" i="0" dirty="0">
                <a:effectLst/>
                <a:latin typeface="Times New Roman" panose="02020603050405020304" pitchFamily="18" charset="0"/>
                <a:cs typeface="Times New Roman" panose="02020603050405020304" pitchFamily="18" charset="0"/>
              </a:rPr>
              <a:t> </a:t>
            </a:r>
          </a:p>
          <a:p>
            <a:pPr marL="514350" indent="-514350" algn="just">
              <a:buFont typeface="+mj-lt"/>
              <a:buAutoNum type="arabicPeriod"/>
            </a:pPr>
            <a:r>
              <a:rPr lang="en-US" sz="2800" b="0" i="0" dirty="0">
                <a:effectLst/>
                <a:latin typeface="Times New Roman" panose="02020603050405020304" pitchFamily="18" charset="0"/>
                <a:cs typeface="Times New Roman" panose="02020603050405020304" pitchFamily="18" charset="0"/>
              </a:rPr>
              <a:t>Hashing[Hash Table] </a:t>
            </a:r>
          </a:p>
          <a:p>
            <a:pPr marL="514350" indent="-514350" algn="just">
              <a:buFont typeface="+mj-lt"/>
              <a:buAutoNum type="arabicPeriod"/>
            </a:pPr>
            <a:r>
              <a:rPr lang="en-US" sz="2800" b="0" i="0" dirty="0">
                <a:effectLst/>
                <a:latin typeface="Times New Roman" panose="02020603050405020304" pitchFamily="18" charset="0"/>
                <a:cs typeface="Times New Roman" panose="02020603050405020304" pitchFamily="18" charset="0"/>
              </a:rPr>
              <a:t>Graphs</a:t>
            </a:r>
            <a:r>
              <a:rPr lang="en-US" dirty="0">
                <a:latin typeface="Times New Roman" panose="02020603050405020304" pitchFamily="18" charset="0"/>
                <a:cs typeface="Times New Roman" panose="02020603050405020304" pitchFamily="18" charset="0"/>
              </a:rPr>
              <a:t> [directed and non directed graphs] </a:t>
            </a:r>
            <a:endParaRPr lang="en-US" sz="2800" b="0" i="0" dirty="0">
              <a:effectLst/>
              <a:latin typeface="Times New Roman" panose="02020603050405020304" pitchFamily="18" charset="0"/>
              <a:cs typeface="Times New Roman" panose="02020603050405020304" pitchFamily="18" charset="0"/>
            </a:endParaRPr>
          </a:p>
          <a:p>
            <a:pPr algn="just"/>
            <a:endParaRPr lang="en-US" sz="2800" b="0" i="0" dirty="0">
              <a:effectLst/>
              <a:latin typeface="Times New Roman" panose="02020603050405020304" pitchFamily="18" charset="0"/>
              <a:cs typeface="Times New Roman" panose="02020603050405020304" pitchFamily="18" charset="0"/>
            </a:endParaRPr>
          </a:p>
          <a:p>
            <a:pPr algn="just"/>
            <a:endParaRPr lang="en-US" sz="2800" b="0" i="0" dirty="0">
              <a:effectLst/>
              <a:latin typeface="Times New Roman" panose="02020603050405020304" pitchFamily="18" charset="0"/>
              <a:cs typeface="Times New Roman" panose="02020603050405020304" pitchFamily="18" charset="0"/>
            </a:endParaRPr>
          </a:p>
          <a:p>
            <a:endParaRPr lang="en-PK" dirty="0"/>
          </a:p>
        </p:txBody>
      </p:sp>
    </p:spTree>
    <p:extLst>
      <p:ext uri="{BB962C8B-B14F-4D97-AF65-F5344CB8AC3E}">
        <p14:creationId xmlns:p14="http://schemas.microsoft.com/office/powerpoint/2010/main" val="2676152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0E7-5C64-5A59-A2BC-A48237B6B05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Data Structure hierarchy</a:t>
            </a:r>
            <a:endParaRPr lang="en-PK" b="1"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489C9961-0682-7507-5DF9-F61B09AA5265}"/>
              </a:ext>
            </a:extLst>
          </p:cNvPr>
          <p:cNvSpPr>
            <a:spLocks noGrp="1"/>
          </p:cNvSpPr>
          <p:nvPr>
            <p:ph idx="1"/>
          </p:nvPr>
        </p:nvSpPr>
        <p:spPr/>
        <p:txBody>
          <a:bodyPr/>
          <a:lstStyle/>
          <a:p>
            <a:endParaRPr lang="en-PK"/>
          </a:p>
        </p:txBody>
      </p:sp>
      <p:pic>
        <p:nvPicPr>
          <p:cNvPr id="1026" name="Picture 2" descr="Data Structures in Java (2024) - Logicmojo">
            <a:extLst>
              <a:ext uri="{FF2B5EF4-FFF2-40B4-BE49-F238E27FC236}">
                <a16:creationId xmlns:a16="http://schemas.microsoft.com/office/drawing/2014/main" id="{C291A7E1-F44F-47CB-0E87-1CAD12BB2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943" y="1578077"/>
            <a:ext cx="11017044" cy="4734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8323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Collection Framework API in Java</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9120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0E7-5C64-5A59-A2BC-A48237B6B05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Collections in java</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B74F26-40DC-ECAC-E789-32FF5A5E942A}"/>
              </a:ext>
            </a:extLst>
          </p:cNvPr>
          <p:cNvSpPr>
            <a:spLocks noGrp="1"/>
          </p:cNvSpPr>
          <p:nvPr>
            <p:ph idx="1"/>
          </p:nvPr>
        </p:nvSpPr>
        <p:spPr/>
        <p:txBody>
          <a:bodyPr>
            <a:normAutofit/>
          </a:bodyPr>
          <a:lstStyle/>
          <a:p>
            <a:pPr marL="0" indent="0" algn="just">
              <a:buNone/>
            </a:pPr>
            <a:r>
              <a:rPr lang="en-US" dirty="0"/>
              <a:t>Java collection framework is the set of collection types that are included as part of core Java. It provides the APIs or methods that you can use directly to operate on the data structures such as Arrays, Linked Lists, stacks, queues, sets, and maps. If you master Java collections, it will save you tons of time and help to solve complex problems.</a:t>
            </a:r>
            <a:endParaRPr lang="en-PK" dirty="0"/>
          </a:p>
        </p:txBody>
      </p:sp>
    </p:spTree>
    <p:extLst>
      <p:ext uri="{BB962C8B-B14F-4D97-AF65-F5344CB8AC3E}">
        <p14:creationId xmlns:p14="http://schemas.microsoft.com/office/powerpoint/2010/main" val="2950756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0E7-5C64-5A59-A2BC-A48237B6B05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Collections in Java -1</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B74F26-40DC-ECAC-E789-32FF5A5E942A}"/>
              </a:ext>
            </a:extLst>
          </p:cNvPr>
          <p:cNvSpPr>
            <a:spLocks noGrp="1"/>
          </p:cNvSpPr>
          <p:nvPr>
            <p:ph idx="1"/>
          </p:nvPr>
        </p:nvSpPr>
        <p:spPr/>
        <p:txBody>
          <a:bodyPr/>
          <a:lstStyle/>
          <a:p>
            <a:endParaRPr lang="en-PK" dirty="0"/>
          </a:p>
        </p:txBody>
      </p:sp>
      <p:pic>
        <p:nvPicPr>
          <p:cNvPr id="5" name="Picture 4">
            <a:extLst>
              <a:ext uri="{FF2B5EF4-FFF2-40B4-BE49-F238E27FC236}">
                <a16:creationId xmlns:a16="http://schemas.microsoft.com/office/drawing/2014/main" id="{2CF85C1A-002C-6DEB-9DD7-BD2AB6C98654}"/>
              </a:ext>
            </a:extLst>
          </p:cNvPr>
          <p:cNvPicPr>
            <a:picLocks noChangeAspect="1"/>
          </p:cNvPicPr>
          <p:nvPr/>
        </p:nvPicPr>
        <p:blipFill>
          <a:blip r:embed="rId2"/>
          <a:stretch>
            <a:fillRect/>
          </a:stretch>
        </p:blipFill>
        <p:spPr>
          <a:xfrm>
            <a:off x="838200" y="1825625"/>
            <a:ext cx="10515600" cy="4351338"/>
          </a:xfrm>
          <a:prstGeom prst="rect">
            <a:avLst/>
          </a:prstGeom>
        </p:spPr>
      </p:pic>
    </p:spTree>
    <p:extLst>
      <p:ext uri="{BB962C8B-B14F-4D97-AF65-F5344CB8AC3E}">
        <p14:creationId xmlns:p14="http://schemas.microsoft.com/office/powerpoint/2010/main" val="2613353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0E7-5C64-5A59-A2BC-A48237B6B05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Collections in Java -2</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B74F26-40DC-ECAC-E789-32FF5A5E942A}"/>
              </a:ext>
            </a:extLst>
          </p:cNvPr>
          <p:cNvSpPr>
            <a:spLocks noGrp="1"/>
          </p:cNvSpPr>
          <p:nvPr>
            <p:ph idx="1"/>
          </p:nvPr>
        </p:nvSpPr>
        <p:spPr/>
        <p:txBody>
          <a:bodyPr/>
          <a:lstStyle/>
          <a:p>
            <a:endParaRPr lang="en-PK" dirty="0"/>
          </a:p>
        </p:txBody>
      </p:sp>
      <p:pic>
        <p:nvPicPr>
          <p:cNvPr id="6" name="Picture 5">
            <a:extLst>
              <a:ext uri="{FF2B5EF4-FFF2-40B4-BE49-F238E27FC236}">
                <a16:creationId xmlns:a16="http://schemas.microsoft.com/office/drawing/2014/main" id="{365FAC25-1C29-FEF2-CAB0-0DD4441E673F}"/>
              </a:ext>
            </a:extLst>
          </p:cNvPr>
          <p:cNvPicPr>
            <a:picLocks noChangeAspect="1"/>
          </p:cNvPicPr>
          <p:nvPr/>
        </p:nvPicPr>
        <p:blipFill>
          <a:blip r:embed="rId2"/>
          <a:stretch>
            <a:fillRect/>
          </a:stretch>
        </p:blipFill>
        <p:spPr>
          <a:xfrm>
            <a:off x="838200" y="1825625"/>
            <a:ext cx="10515600" cy="4351338"/>
          </a:xfrm>
          <a:prstGeom prst="rect">
            <a:avLst/>
          </a:prstGeom>
        </p:spPr>
      </p:pic>
    </p:spTree>
    <p:extLst>
      <p:ext uri="{BB962C8B-B14F-4D97-AF65-F5344CB8AC3E}">
        <p14:creationId xmlns:p14="http://schemas.microsoft.com/office/powerpoint/2010/main" val="1876008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0E7-5C64-5A59-A2BC-A48237B6B05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Collections in Java -3</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B74F26-40DC-ECAC-E789-32FF5A5E942A}"/>
              </a:ext>
            </a:extLst>
          </p:cNvPr>
          <p:cNvSpPr>
            <a:spLocks noGrp="1"/>
          </p:cNvSpPr>
          <p:nvPr>
            <p:ph idx="1"/>
          </p:nvPr>
        </p:nvSpPr>
        <p:spPr/>
        <p:txBody>
          <a:bodyPr/>
          <a:lstStyle/>
          <a:p>
            <a:endParaRPr lang="en-PK" dirty="0"/>
          </a:p>
        </p:txBody>
      </p:sp>
      <p:pic>
        <p:nvPicPr>
          <p:cNvPr id="6" name="Picture 5">
            <a:extLst>
              <a:ext uri="{FF2B5EF4-FFF2-40B4-BE49-F238E27FC236}">
                <a16:creationId xmlns:a16="http://schemas.microsoft.com/office/drawing/2014/main" id="{C7D8CD32-D3F9-B9D7-2FAC-0BAF5F935CFE}"/>
              </a:ext>
            </a:extLst>
          </p:cNvPr>
          <p:cNvPicPr>
            <a:picLocks noChangeAspect="1"/>
          </p:cNvPicPr>
          <p:nvPr/>
        </p:nvPicPr>
        <p:blipFill>
          <a:blip r:embed="rId2"/>
          <a:stretch>
            <a:fillRect/>
          </a:stretch>
        </p:blipFill>
        <p:spPr>
          <a:xfrm>
            <a:off x="838201" y="1825625"/>
            <a:ext cx="10515600" cy="4351338"/>
          </a:xfrm>
          <a:prstGeom prst="rect">
            <a:avLst/>
          </a:prstGeom>
        </p:spPr>
      </p:pic>
    </p:spTree>
    <p:extLst>
      <p:ext uri="{BB962C8B-B14F-4D97-AF65-F5344CB8AC3E}">
        <p14:creationId xmlns:p14="http://schemas.microsoft.com/office/powerpoint/2010/main" val="380572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0E7-5C64-5A59-A2BC-A48237B6B05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Collections in Java -4</a:t>
            </a:r>
            <a:endParaRPr lang="en-PK" b="1" dirty="0">
              <a:latin typeface="Times New Roman" panose="02020603050405020304" pitchFamily="18" charset="0"/>
              <a:cs typeface="Times New Roman" panose="02020603050405020304" pitchFamily="18" charset="0"/>
            </a:endParaRPr>
          </a:p>
        </p:txBody>
      </p:sp>
      <p:pic>
        <p:nvPicPr>
          <p:cNvPr id="10" name="Content Placeholder 9">
            <a:extLst>
              <a:ext uri="{FF2B5EF4-FFF2-40B4-BE49-F238E27FC236}">
                <a16:creationId xmlns:a16="http://schemas.microsoft.com/office/drawing/2014/main" id="{D80075C7-C70A-F7F5-EC80-2925D73257E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94618" y="2256503"/>
            <a:ext cx="9851923" cy="3834582"/>
          </a:xfrm>
        </p:spPr>
      </p:pic>
    </p:spTree>
    <p:extLst>
      <p:ext uri="{BB962C8B-B14F-4D97-AF65-F5344CB8AC3E}">
        <p14:creationId xmlns:p14="http://schemas.microsoft.com/office/powerpoint/2010/main" val="2269562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Generics in Java</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672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0E7-5C64-5A59-A2BC-A48237B6B05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Generics in Java</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B74F26-40DC-ECAC-E789-32FF5A5E942A}"/>
              </a:ext>
            </a:extLst>
          </p:cNvPr>
          <p:cNvSpPr>
            <a:spLocks noGrp="1"/>
          </p:cNvSpPr>
          <p:nvPr>
            <p:ph idx="1"/>
          </p:nvPr>
        </p:nvSpPr>
        <p:spPr/>
        <p:txBody>
          <a:bodyPr>
            <a:normAutofit/>
          </a:bodyPr>
          <a:lstStyle/>
          <a:p>
            <a:r>
              <a:rPr lang="en-US" dirty="0"/>
              <a:t>Generics types allow you to define a class, interface or method with placeholders (type parameters) for the data types they will work with.</a:t>
            </a:r>
          </a:p>
          <a:p>
            <a:endParaRPr lang="en-US" dirty="0"/>
          </a:p>
          <a:p>
            <a:pPr marL="0" indent="0">
              <a:buNone/>
            </a:pPr>
            <a:r>
              <a:rPr lang="en-US" dirty="0"/>
              <a:t>public class </a:t>
            </a:r>
            <a:r>
              <a:rPr lang="en-US" dirty="0" err="1"/>
              <a:t>Mutiply</a:t>
            </a:r>
            <a:r>
              <a:rPr lang="en-US" dirty="0"/>
              <a:t>  &lt;T&gt;{</a:t>
            </a:r>
          </a:p>
          <a:p>
            <a:pPr marL="0" indent="0">
              <a:buNone/>
            </a:pPr>
            <a:r>
              <a:rPr lang="en-US" dirty="0"/>
              <a:t>	T num;</a:t>
            </a:r>
          </a:p>
          <a:p>
            <a:pPr marL="0" indent="0">
              <a:buNone/>
            </a:pPr>
            <a:endParaRPr lang="en-US" dirty="0"/>
          </a:p>
          <a:p>
            <a:pPr marL="0" indent="0">
              <a:buNone/>
            </a:pPr>
            <a:r>
              <a:rPr lang="en-US" dirty="0"/>
              <a:t>}</a:t>
            </a:r>
            <a:endParaRPr lang="en-PK" dirty="0"/>
          </a:p>
        </p:txBody>
      </p:sp>
    </p:spTree>
    <p:extLst>
      <p:ext uri="{BB962C8B-B14F-4D97-AF65-F5344CB8AC3E}">
        <p14:creationId xmlns:p14="http://schemas.microsoft.com/office/powerpoint/2010/main" val="4159212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Lambda Expression in Java</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589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0E7-5C64-5A59-A2BC-A48237B6B05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Lambda Expression in Java</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B74F26-40DC-ECAC-E789-32FF5A5E942A}"/>
              </a:ext>
            </a:extLst>
          </p:cNvPr>
          <p:cNvSpPr>
            <a:spLocks noGrp="1"/>
          </p:cNvSpPr>
          <p:nvPr>
            <p:ph idx="1"/>
          </p:nvPr>
        </p:nvSpPr>
        <p:spPr/>
        <p:txBody>
          <a:bodyPr>
            <a:normAutofit/>
          </a:bodyPr>
          <a:lstStyle/>
          <a:p>
            <a:r>
              <a:rPr lang="en-US" dirty="0"/>
              <a:t>Lambda is a anonymous function no name, no access modifier, no return type.</a:t>
            </a:r>
          </a:p>
          <a:p>
            <a:r>
              <a:rPr lang="en-US" dirty="0"/>
              <a:t>()-&gt;{    }</a:t>
            </a:r>
          </a:p>
          <a:p>
            <a:r>
              <a:rPr lang="en-US" dirty="0"/>
              <a:t>It reduce the line of code </a:t>
            </a:r>
          </a:p>
          <a:p>
            <a:r>
              <a:rPr lang="en-US" dirty="0"/>
              <a:t>If lambda expression contain only one line for body brackets required</a:t>
            </a:r>
          </a:p>
          <a:p>
            <a:pPr marL="0" indent="0">
              <a:buNone/>
            </a:pPr>
            <a:r>
              <a:rPr lang="en-US" dirty="0"/>
              <a:t>()-&gt;</a:t>
            </a:r>
            <a:r>
              <a:rPr lang="en-US" dirty="0" err="1"/>
              <a:t>System.out.println</a:t>
            </a:r>
            <a:r>
              <a:rPr lang="en-US" dirty="0"/>
              <a:t>(“hello”);</a:t>
            </a:r>
          </a:p>
          <a:p>
            <a:r>
              <a:rPr lang="en-US" dirty="0"/>
              <a:t>Arguments type not required in lambda expression.</a:t>
            </a:r>
          </a:p>
          <a:p>
            <a:pPr marL="0" indent="0">
              <a:buNone/>
            </a:pPr>
            <a:r>
              <a:rPr lang="en-US" dirty="0"/>
              <a:t>(</a:t>
            </a:r>
            <a:r>
              <a:rPr lang="en-US" dirty="0" err="1"/>
              <a:t>a,b</a:t>
            </a:r>
            <a:r>
              <a:rPr lang="en-US" dirty="0"/>
              <a:t>)-&gt; </a:t>
            </a:r>
            <a:r>
              <a:rPr lang="en-US" dirty="0" err="1"/>
              <a:t>System.out.print</a:t>
            </a:r>
            <a:r>
              <a:rPr lang="en-US" dirty="0"/>
              <a:t>(</a:t>
            </a:r>
            <a:r>
              <a:rPr lang="en-US" dirty="0" err="1"/>
              <a:t>a+b</a:t>
            </a:r>
            <a:r>
              <a:rPr lang="en-US" dirty="0"/>
              <a:t>); </a:t>
            </a:r>
          </a:p>
          <a:p>
            <a:pPr marL="0" indent="0">
              <a:buNone/>
            </a:pPr>
            <a:endParaRPr lang="en-PK" dirty="0"/>
          </a:p>
        </p:txBody>
      </p:sp>
    </p:spTree>
    <p:extLst>
      <p:ext uri="{BB962C8B-B14F-4D97-AF65-F5344CB8AC3E}">
        <p14:creationId xmlns:p14="http://schemas.microsoft.com/office/powerpoint/2010/main" val="1064956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0E7-5C64-5A59-A2BC-A48237B6B05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Lambda Expression in Java</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B74F26-40DC-ECAC-E789-32FF5A5E942A}"/>
              </a:ext>
            </a:extLst>
          </p:cNvPr>
          <p:cNvSpPr>
            <a:spLocks noGrp="1"/>
          </p:cNvSpPr>
          <p:nvPr>
            <p:ph idx="1"/>
          </p:nvPr>
        </p:nvSpPr>
        <p:spPr/>
        <p:txBody>
          <a:bodyPr>
            <a:normAutofit/>
          </a:bodyPr>
          <a:lstStyle/>
          <a:p>
            <a:r>
              <a:rPr lang="en-US" dirty="0"/>
              <a:t>If the interface contains only one method then it is functional interface.</a:t>
            </a:r>
          </a:p>
          <a:p>
            <a:pPr marL="0" indent="0">
              <a:buNone/>
            </a:pPr>
            <a:r>
              <a:rPr lang="en-US" dirty="0"/>
              <a:t>Ex: Runnable, callable, </a:t>
            </a:r>
            <a:r>
              <a:rPr lang="en-US" dirty="0" err="1"/>
              <a:t>Compareable</a:t>
            </a:r>
            <a:r>
              <a:rPr lang="en-US" dirty="0"/>
              <a:t> etc.</a:t>
            </a:r>
          </a:p>
          <a:p>
            <a:r>
              <a:rPr lang="en-US" dirty="0"/>
              <a:t>Lambda expression is used to implement functional interface in very simple and short manner.</a:t>
            </a:r>
            <a:endParaRPr lang="en-PK" dirty="0"/>
          </a:p>
        </p:txBody>
      </p:sp>
    </p:spTree>
    <p:extLst>
      <p:ext uri="{BB962C8B-B14F-4D97-AF65-F5344CB8AC3E}">
        <p14:creationId xmlns:p14="http://schemas.microsoft.com/office/powerpoint/2010/main" val="119878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Anonymous Classes in Java</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965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Inner Classes in Java</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3136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143A9-2A80-CF3D-78D4-F91A9D82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BAAB93-D5D7-330D-A24F-5835574C73FF}"/>
              </a:ext>
            </a:extLst>
          </p:cNvPr>
          <p:cNvSpPr>
            <a:spLocks noGrp="1"/>
          </p:cNvSpPr>
          <p:nvPr>
            <p:ph type="ctrTitle"/>
          </p:nvPr>
        </p:nvSpPr>
        <p:spPr>
          <a:xfrm>
            <a:off x="1524000" y="2122054"/>
            <a:ext cx="9144000" cy="1660237"/>
          </a:xfrm>
        </p:spPr>
        <p:txBody>
          <a:bodyPr>
            <a:normAutofit/>
          </a:bodyPr>
          <a:lstStyle/>
          <a:p>
            <a:r>
              <a:rPr lang="en-US" sz="4800" b="1" dirty="0">
                <a:latin typeface="Times New Roman" panose="02020603050405020304" pitchFamily="18" charset="0"/>
                <a:cs typeface="Times New Roman" panose="02020603050405020304" pitchFamily="18" charset="0"/>
              </a:rPr>
              <a:t>What is Data Structure?</a:t>
            </a:r>
            <a:endParaRPr lang="en-PK"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84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6037</TotalTime>
  <Words>414</Words>
  <Application>Microsoft Office PowerPoint</Application>
  <PresentationFormat>Widescreen</PresentationFormat>
  <Paragraphs>44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Summer Bootcamp in JAVA Lecture 16</vt:lpstr>
      <vt:lpstr>Generics in Java</vt:lpstr>
      <vt:lpstr>Generics in Java</vt:lpstr>
      <vt:lpstr>Lambda Expression in Java</vt:lpstr>
      <vt:lpstr>Lambda Expression in Java</vt:lpstr>
      <vt:lpstr>Lambda Expression in Java</vt:lpstr>
      <vt:lpstr>Anonymous Classes in Java</vt:lpstr>
      <vt:lpstr>Inner Classes in Java</vt:lpstr>
      <vt:lpstr>What is Data Structure?</vt:lpstr>
      <vt:lpstr>What is Data Structure?</vt:lpstr>
      <vt:lpstr>Data Structure hierarchy</vt:lpstr>
      <vt:lpstr>Collection Framework API in Java</vt:lpstr>
      <vt:lpstr>Collections in java</vt:lpstr>
      <vt:lpstr>Collections in Java -1</vt:lpstr>
      <vt:lpstr>Collections in Java -2</vt:lpstr>
      <vt:lpstr>Collections in Java -3</vt:lpstr>
      <vt:lpstr>Collections in Java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Software Construction and development</dc:title>
  <dc:creator>Bilal Arif</dc:creator>
  <cp:lastModifiedBy>Bilal Arif</cp:lastModifiedBy>
  <cp:revision>76</cp:revision>
  <dcterms:created xsi:type="dcterms:W3CDTF">2023-02-24T13:54:21Z</dcterms:created>
  <dcterms:modified xsi:type="dcterms:W3CDTF">2024-09-23T14:40:49Z</dcterms:modified>
</cp:coreProperties>
</file>